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7"/>
  </p:notesMasterIdLst>
  <p:sldIdLst>
    <p:sldId id="256" r:id="rId2"/>
    <p:sldId id="327" r:id="rId3"/>
    <p:sldId id="329" r:id="rId4"/>
    <p:sldId id="330" r:id="rId5"/>
    <p:sldId id="331" r:id="rId6"/>
    <p:sldId id="328" r:id="rId7"/>
    <p:sldId id="334" r:id="rId8"/>
    <p:sldId id="335" r:id="rId9"/>
    <p:sldId id="326" r:id="rId10"/>
    <p:sldId id="300" r:id="rId11"/>
    <p:sldId id="338" r:id="rId12"/>
    <p:sldId id="336" r:id="rId13"/>
    <p:sldId id="337" r:id="rId14"/>
    <p:sldId id="325" r:id="rId15"/>
    <p:sldId id="298" r:id="rId16"/>
  </p:sldIdLst>
  <p:sldSz cx="12192000" cy="6858000"/>
  <p:notesSz cx="7099300" cy="10234613"/>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CCFF"/>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8" autoAdjust="0"/>
    <p:restoredTop sz="87947" autoAdjust="0"/>
  </p:normalViewPr>
  <p:slideViewPr>
    <p:cSldViewPr>
      <p:cViewPr varScale="1">
        <p:scale>
          <a:sx n="72" d="100"/>
          <a:sy n="72" d="100"/>
        </p:scale>
        <p:origin x="126" y="22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png>
</file>

<file path=ppt/media/image13.jpeg>
</file>

<file path=ppt/media/image14.jpeg>
</file>

<file path=ppt/media/image15.tiff>
</file>

<file path=ppt/media/image16.jpeg>
</file>

<file path=ppt/media/image17.jpeg>
</file>

<file path=ppt/media/image18.png>
</file>

<file path=ppt/media/image19.jpeg>
</file>

<file path=ppt/media/image2.png>
</file>

<file path=ppt/media/image20.jpeg>
</file>

<file path=ppt/media/image3.jpg>
</file>

<file path=ppt/media/image4.jp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137" cy="512222"/>
          </a:xfrm>
          <a:prstGeom prst="rect">
            <a:avLst/>
          </a:prstGeom>
        </p:spPr>
        <p:txBody>
          <a:bodyPr vert="horz" lIns="94736" tIns="47368" rIns="94736" bIns="47368" rtlCol="0"/>
          <a:lstStyle>
            <a:lvl1pPr algn="l">
              <a:defRPr sz="1200"/>
            </a:lvl1pPr>
          </a:lstStyle>
          <a:p>
            <a:endParaRPr lang="en-GB"/>
          </a:p>
        </p:txBody>
      </p:sp>
      <p:sp>
        <p:nvSpPr>
          <p:cNvPr id="3" name="Date Placeholder 2"/>
          <p:cNvSpPr>
            <a:spLocks noGrp="1"/>
          </p:cNvSpPr>
          <p:nvPr>
            <p:ph type="dt" idx="1"/>
          </p:nvPr>
        </p:nvSpPr>
        <p:spPr>
          <a:xfrm>
            <a:off x="4020507" y="0"/>
            <a:ext cx="3077137" cy="512222"/>
          </a:xfrm>
          <a:prstGeom prst="rect">
            <a:avLst/>
          </a:prstGeom>
        </p:spPr>
        <p:txBody>
          <a:bodyPr vert="horz" lIns="94736" tIns="47368" rIns="94736" bIns="47368" rtlCol="0"/>
          <a:lstStyle>
            <a:lvl1pPr algn="r">
              <a:defRPr sz="1200"/>
            </a:lvl1pPr>
          </a:lstStyle>
          <a:p>
            <a:fld id="{5E945880-6D3B-45FB-851F-AFC0D1D23A0C}" type="datetimeFigureOut">
              <a:rPr lang="en-GB" smtClean="0"/>
              <a:t>01/10/2018</a:t>
            </a:fld>
            <a:endParaRPr lang="en-GB"/>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4736" tIns="47368" rIns="94736" bIns="47368" rtlCol="0" anchor="ctr"/>
          <a:lstStyle/>
          <a:p>
            <a:endParaRPr lang="en-GB"/>
          </a:p>
        </p:txBody>
      </p:sp>
      <p:sp>
        <p:nvSpPr>
          <p:cNvPr id="5" name="Notes Placeholder 4"/>
          <p:cNvSpPr>
            <a:spLocks noGrp="1"/>
          </p:cNvSpPr>
          <p:nvPr>
            <p:ph type="body" sz="quarter" idx="3"/>
          </p:nvPr>
        </p:nvSpPr>
        <p:spPr>
          <a:xfrm>
            <a:off x="709602" y="4862017"/>
            <a:ext cx="5680103" cy="4605085"/>
          </a:xfrm>
          <a:prstGeom prst="rect">
            <a:avLst/>
          </a:prstGeom>
        </p:spPr>
        <p:txBody>
          <a:bodyPr vert="horz" lIns="94736" tIns="47368" rIns="94736" bIns="4736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0755"/>
            <a:ext cx="3077137" cy="512222"/>
          </a:xfrm>
          <a:prstGeom prst="rect">
            <a:avLst/>
          </a:prstGeom>
        </p:spPr>
        <p:txBody>
          <a:bodyPr vert="horz" lIns="94736" tIns="47368" rIns="94736" bIns="47368" rtlCol="0" anchor="b"/>
          <a:lstStyle>
            <a:lvl1pPr algn="l">
              <a:defRPr sz="1200"/>
            </a:lvl1pPr>
          </a:lstStyle>
          <a:p>
            <a:endParaRPr lang="en-GB"/>
          </a:p>
        </p:txBody>
      </p:sp>
      <p:sp>
        <p:nvSpPr>
          <p:cNvPr id="7" name="Slide Number Placeholder 6"/>
          <p:cNvSpPr>
            <a:spLocks noGrp="1"/>
          </p:cNvSpPr>
          <p:nvPr>
            <p:ph type="sldNum" sz="quarter" idx="5"/>
          </p:nvPr>
        </p:nvSpPr>
        <p:spPr>
          <a:xfrm>
            <a:off x="4020507" y="9720755"/>
            <a:ext cx="3077137" cy="512222"/>
          </a:xfrm>
          <a:prstGeom prst="rect">
            <a:avLst/>
          </a:prstGeom>
        </p:spPr>
        <p:txBody>
          <a:bodyPr vert="horz" lIns="94736" tIns="47368" rIns="94736" bIns="47368" rtlCol="0" anchor="b"/>
          <a:lstStyle>
            <a:lvl1pPr algn="r">
              <a:defRPr sz="1200"/>
            </a:lvl1pPr>
          </a:lstStyle>
          <a:p>
            <a:fld id="{5750A1E1-C8D9-4447-9192-37BA973CD27A}" type="slidenum">
              <a:rPr lang="en-GB" smtClean="0"/>
              <a:t>‹#›</a:t>
            </a:fld>
            <a:endParaRPr lang="en-GB"/>
          </a:p>
        </p:txBody>
      </p:sp>
    </p:spTree>
    <p:extLst>
      <p:ext uri="{BB962C8B-B14F-4D97-AF65-F5344CB8AC3E}">
        <p14:creationId xmlns:p14="http://schemas.microsoft.com/office/powerpoint/2010/main" val="4008544722"/>
      </p:ext>
    </p:extLst>
  </p:cSld>
  <p:clrMap bg1="lt1" tx1="dk1" bg2="lt2" tx2="dk2" accent1="accent1" accent2="accent2" accent3="accent3" accent4="accent4" accent5="accent5" accent6="accent6" hlink="hlink" folHlink="folHlink"/>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750A1E1-C8D9-4447-9192-37BA973CD27A}" type="slidenum">
              <a:rPr lang="en-GB" smtClean="0"/>
              <a:t>1</a:t>
            </a:fld>
            <a:endParaRPr lang="en-GB"/>
          </a:p>
        </p:txBody>
      </p:sp>
    </p:spTree>
    <p:extLst>
      <p:ext uri="{BB962C8B-B14F-4D97-AF65-F5344CB8AC3E}">
        <p14:creationId xmlns:p14="http://schemas.microsoft.com/office/powerpoint/2010/main" val="872101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750A1E1-C8D9-4447-9192-37BA973CD27A}" type="slidenum">
              <a:rPr lang="en-GB" smtClean="0"/>
              <a:t>10</a:t>
            </a:fld>
            <a:endParaRPr lang="en-GB" dirty="0"/>
          </a:p>
        </p:txBody>
      </p:sp>
    </p:spTree>
    <p:extLst>
      <p:ext uri="{BB962C8B-B14F-4D97-AF65-F5344CB8AC3E}">
        <p14:creationId xmlns:p14="http://schemas.microsoft.com/office/powerpoint/2010/main" val="3963851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Disagreement on low dose responses probably enrooted in the fact that researchers are working with different models, which might demonstrate not linearity. Therefore, there are many thresholds, value of which depends on experimental settings, this is smearing the picture.</a:t>
            </a:r>
          </a:p>
        </p:txBody>
      </p:sp>
      <p:sp>
        <p:nvSpPr>
          <p:cNvPr id="4" name="Slide Number Placeholder 3"/>
          <p:cNvSpPr>
            <a:spLocks noGrp="1"/>
          </p:cNvSpPr>
          <p:nvPr>
            <p:ph type="sldNum" sz="quarter" idx="10"/>
          </p:nvPr>
        </p:nvSpPr>
        <p:spPr/>
        <p:txBody>
          <a:bodyPr/>
          <a:lstStyle/>
          <a:p>
            <a:fld id="{5750A1E1-C8D9-4447-9192-37BA973CD27A}" type="slidenum">
              <a:rPr lang="en-GB" smtClean="0"/>
              <a:t>11</a:t>
            </a:fld>
            <a:endParaRPr lang="en-GB"/>
          </a:p>
        </p:txBody>
      </p:sp>
    </p:spTree>
    <p:extLst>
      <p:ext uri="{BB962C8B-B14F-4D97-AF65-F5344CB8AC3E}">
        <p14:creationId xmlns:p14="http://schemas.microsoft.com/office/powerpoint/2010/main" val="3920496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GRID – </a:t>
            </a:r>
            <a:r>
              <a:rPr lang="en-GB" dirty="0"/>
              <a:t>Spatially fractionated radiation therapy (SFRT) using a GRID compensator allows treatment to be delivered through small openings</a:t>
            </a:r>
            <a:endParaRPr lang="en-US" dirty="0"/>
          </a:p>
          <a:p>
            <a:r>
              <a:rPr lang="en-US" dirty="0"/>
              <a:t>FLASH – </a:t>
            </a:r>
            <a:r>
              <a:rPr lang="en-US" sz="1200" kern="1200" dirty="0">
                <a:solidFill>
                  <a:schemeClr val="tx1"/>
                </a:solidFill>
                <a:effectLst/>
                <a:latin typeface="+mn-lt"/>
                <a:ea typeface="+mn-ea"/>
                <a:cs typeface="+mn-cs"/>
              </a:rPr>
              <a:t>radiation delivered in short pulses at ultrahigh dose rates</a:t>
            </a:r>
            <a:endParaRPr lang="en-US" dirty="0"/>
          </a:p>
          <a:p>
            <a:r>
              <a:rPr lang="en-GB" dirty="0"/>
              <a:t>IBT - Intraoperative high-dose-rate brachytherapy</a:t>
            </a:r>
          </a:p>
          <a:p>
            <a:r>
              <a:rPr lang="en-GB" dirty="0"/>
              <a:t>Radiosurgery - Gamma Knife and </a:t>
            </a:r>
            <a:r>
              <a:rPr lang="en-GB" dirty="0" err="1"/>
              <a:t>Cyberknife</a:t>
            </a:r>
            <a:endParaRPr lang="en-GB" dirty="0"/>
          </a:p>
          <a:p>
            <a:pPr marL="0" marR="0" lvl="0" indent="0" algn="l" defTabSz="914377"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SRS - Stereotactic Radiosurgery</a:t>
            </a:r>
          </a:p>
          <a:p>
            <a:pPr marL="0" marR="0" lvl="0" indent="0" algn="l" defTabSz="914377" rtl="0" eaLnBrk="1" fontAlgn="auto" latinLnBrk="0" hangingPunct="1">
              <a:lnSpc>
                <a:spcPct val="100000"/>
              </a:lnSpc>
              <a:spcBef>
                <a:spcPts val="0"/>
              </a:spcBef>
              <a:spcAft>
                <a:spcPts val="0"/>
              </a:spcAft>
              <a:buClrTx/>
              <a:buSzTx/>
              <a:buFontTx/>
              <a:buNone/>
              <a:tabLst/>
              <a:defRPr/>
            </a:pPr>
            <a:r>
              <a:rPr lang="en-GB" dirty="0"/>
              <a:t>LRT or LATTICE - Unconventional spatial-temporal beam configuration regiment</a:t>
            </a:r>
          </a:p>
          <a:p>
            <a:pPr marL="0" marR="0" lvl="0" indent="0" algn="l" defTabSz="914377" rtl="0" eaLnBrk="1" fontAlgn="auto" latinLnBrk="0" hangingPunct="1">
              <a:lnSpc>
                <a:spcPct val="100000"/>
              </a:lnSpc>
              <a:spcBef>
                <a:spcPts val="0"/>
              </a:spcBef>
              <a:spcAft>
                <a:spcPts val="0"/>
              </a:spcAft>
              <a:buClrTx/>
              <a:buSzTx/>
              <a:buFontTx/>
              <a:buNone/>
              <a:tabLst/>
              <a:defRPr/>
            </a:pPr>
            <a:r>
              <a:rPr lang="en-GB" dirty="0"/>
              <a:t>MRT - Microbeam Radiation Therapy</a:t>
            </a:r>
          </a:p>
        </p:txBody>
      </p:sp>
      <p:sp>
        <p:nvSpPr>
          <p:cNvPr id="4" name="Slide Number Placeholder 3"/>
          <p:cNvSpPr>
            <a:spLocks noGrp="1"/>
          </p:cNvSpPr>
          <p:nvPr>
            <p:ph type="sldNum" sz="quarter" idx="10"/>
          </p:nvPr>
        </p:nvSpPr>
        <p:spPr/>
        <p:txBody>
          <a:bodyPr/>
          <a:lstStyle/>
          <a:p>
            <a:fld id="{5750A1E1-C8D9-4447-9192-37BA973CD27A}" type="slidenum">
              <a:rPr lang="en-GB" smtClean="0"/>
              <a:t>12</a:t>
            </a:fld>
            <a:endParaRPr lang="en-GB"/>
          </a:p>
        </p:txBody>
      </p:sp>
    </p:spTree>
    <p:extLst>
      <p:ext uri="{BB962C8B-B14F-4D97-AF65-F5344CB8AC3E}">
        <p14:creationId xmlns:p14="http://schemas.microsoft.com/office/powerpoint/2010/main" val="3699608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750A1E1-C8D9-4447-9192-37BA973CD27A}" type="slidenum">
              <a:rPr lang="en-GB" smtClean="0"/>
              <a:t>14</a:t>
            </a:fld>
            <a:endParaRPr lang="en-GB"/>
          </a:p>
        </p:txBody>
      </p:sp>
    </p:spTree>
    <p:extLst>
      <p:ext uri="{BB962C8B-B14F-4D97-AF65-F5344CB8AC3E}">
        <p14:creationId xmlns:p14="http://schemas.microsoft.com/office/powerpoint/2010/main" val="1831606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9700" y="768350"/>
            <a:ext cx="6819900" cy="3836988"/>
          </a:xfrm>
        </p:spPr>
      </p:sp>
      <p:sp>
        <p:nvSpPr>
          <p:cNvPr id="3" name="Notes Placeholder 2"/>
          <p:cNvSpPr>
            <a:spLocks noGrp="1"/>
          </p:cNvSpPr>
          <p:nvPr>
            <p:ph type="body" idx="1"/>
          </p:nvPr>
        </p:nvSpPr>
        <p:spPr/>
        <p:txBody>
          <a:bodyPr/>
          <a:lstStyle/>
          <a:p>
            <a:r>
              <a:rPr lang="en-GB" dirty="0"/>
              <a:t>Thank you!</a:t>
            </a:r>
          </a:p>
        </p:txBody>
      </p:sp>
      <p:sp>
        <p:nvSpPr>
          <p:cNvPr id="4" name="Slide Number Placeholder 3"/>
          <p:cNvSpPr>
            <a:spLocks noGrp="1"/>
          </p:cNvSpPr>
          <p:nvPr>
            <p:ph type="sldNum" sz="quarter" idx="10"/>
          </p:nvPr>
        </p:nvSpPr>
        <p:spPr/>
        <p:txBody>
          <a:bodyPr/>
          <a:lstStyle/>
          <a:p>
            <a:fld id="{5750A1E1-C8D9-4447-9192-37BA973CD27A}" type="slidenum">
              <a:rPr lang="en-GB" smtClean="0"/>
              <a:t>15</a:t>
            </a:fld>
            <a:endParaRPr lang="en-GB" dirty="0"/>
          </a:p>
        </p:txBody>
      </p:sp>
    </p:spTree>
    <p:extLst>
      <p:ext uri="{BB962C8B-B14F-4D97-AF65-F5344CB8AC3E}">
        <p14:creationId xmlns:p14="http://schemas.microsoft.com/office/powerpoint/2010/main" val="5920930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31371" y="1772816"/>
            <a:ext cx="11425271" cy="1080120"/>
          </a:xfrm>
        </p:spPr>
        <p:txBody>
          <a:bodyPr/>
          <a:lstStyle>
            <a:lvl1pPr algn="l">
              <a:defRPr>
                <a:solidFill>
                  <a:schemeClr val="bg1"/>
                </a:solidFill>
              </a:defRPr>
            </a:lvl1pPr>
          </a:lstStyle>
          <a:p>
            <a:r>
              <a:rPr lang="en-US"/>
              <a:t>Click to edit Master title style</a:t>
            </a:r>
            <a:endParaRPr lang="en-GB" dirty="0"/>
          </a:p>
        </p:txBody>
      </p:sp>
      <p:sp>
        <p:nvSpPr>
          <p:cNvPr id="3" name="Subtitle 2"/>
          <p:cNvSpPr>
            <a:spLocks noGrp="1"/>
          </p:cNvSpPr>
          <p:nvPr>
            <p:ph type="subTitle" idx="1"/>
          </p:nvPr>
        </p:nvSpPr>
        <p:spPr>
          <a:xfrm>
            <a:off x="431371" y="3573016"/>
            <a:ext cx="11425271" cy="1608584"/>
          </a:xfrm>
        </p:spPr>
        <p:txBody>
          <a:bodyPr>
            <a:normAutofit/>
          </a:bodyPr>
          <a:lstStyle>
            <a:lvl1pPr marL="0" indent="0" algn="l">
              <a:buNone/>
              <a:defRPr sz="2800" b="1">
                <a:solidFill>
                  <a:schemeClr val="accent6"/>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GB"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372" y="174778"/>
            <a:ext cx="3345061" cy="805951"/>
          </a:xfrm>
          <a:prstGeom prst="rect">
            <a:avLst/>
          </a:prstGeom>
        </p:spPr>
      </p:pic>
    </p:spTree>
    <p:extLst>
      <p:ext uri="{BB962C8B-B14F-4D97-AF65-F5344CB8AC3E}">
        <p14:creationId xmlns:p14="http://schemas.microsoft.com/office/powerpoint/2010/main" val="1944199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000" b="1">
                <a:solidFill>
                  <a:schemeClr val="tx2"/>
                </a:solidFill>
              </a:defRPr>
            </a:lvl1pPr>
          </a:lstStyle>
          <a:p>
            <a:r>
              <a:rPr lang="en-US"/>
              <a:t>Click to edit Master title style</a:t>
            </a:r>
            <a:endParaRPr lang="en-GB" dirty="0"/>
          </a:p>
        </p:txBody>
      </p:sp>
      <p:sp>
        <p:nvSpPr>
          <p:cNvPr id="3" name="Picture Placeholder 2"/>
          <p:cNvSpPr>
            <a:spLocks noGrp="1"/>
          </p:cNvSpPr>
          <p:nvPr>
            <p:ph type="pic" idx="1"/>
          </p:nvPr>
        </p:nvSpPr>
        <p:spPr>
          <a:xfrm>
            <a:off x="2389717" y="1124746"/>
            <a:ext cx="7315200" cy="3602831"/>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400">
                <a:solidFill>
                  <a:srgbClr val="000000"/>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Edit Master text styles</a:t>
            </a:r>
          </a:p>
        </p:txBody>
      </p:sp>
      <p:sp>
        <p:nvSpPr>
          <p:cNvPr id="14" name="Date Placeholder 13"/>
          <p:cNvSpPr>
            <a:spLocks noGrp="1"/>
          </p:cNvSpPr>
          <p:nvPr>
            <p:ph type="dt" sz="half" idx="10"/>
          </p:nvPr>
        </p:nvSpPr>
        <p:spPr/>
        <p:txBody>
          <a:bodyPr/>
          <a:lstStyle/>
          <a:p>
            <a:r>
              <a:rPr lang="en-US"/>
              <a:t>10/01/18</a:t>
            </a:r>
            <a:endParaRPr lang="en-US" dirty="0"/>
          </a:p>
        </p:txBody>
      </p:sp>
      <p:sp>
        <p:nvSpPr>
          <p:cNvPr id="15" name="Footer Placeholder 14"/>
          <p:cNvSpPr>
            <a:spLocks noGrp="1"/>
          </p:cNvSpPr>
          <p:nvPr>
            <p:ph type="ftr" sz="quarter" idx="11"/>
          </p:nvPr>
        </p:nvSpPr>
        <p:spPr/>
        <p:txBody>
          <a:bodyPr/>
          <a:lstStyle/>
          <a:p>
            <a:r>
              <a:rPr lang="de-DE"/>
              <a:t>ANS/HPS, Tri-Cities WA, USA, OB</a:t>
            </a:r>
            <a:endParaRPr lang="en-US" dirty="0"/>
          </a:p>
        </p:txBody>
      </p:sp>
      <p:sp>
        <p:nvSpPr>
          <p:cNvPr id="16" name="Slide Number Placeholder 15"/>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641786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0000"/>
                </a:solidFill>
              </a:defRPr>
            </a:lvl1pPr>
          </a:lstStyle>
          <a:p>
            <a:r>
              <a:rPr lang="en-US"/>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Date Placeholder 12"/>
          <p:cNvSpPr>
            <a:spLocks noGrp="1"/>
          </p:cNvSpPr>
          <p:nvPr>
            <p:ph type="dt" sz="half" idx="10"/>
          </p:nvPr>
        </p:nvSpPr>
        <p:spPr/>
        <p:txBody>
          <a:bodyPr/>
          <a:lstStyle/>
          <a:p>
            <a:r>
              <a:rPr lang="en-US"/>
              <a:t>10/01/18</a:t>
            </a:r>
            <a:endParaRPr lang="en-US" dirty="0"/>
          </a:p>
        </p:txBody>
      </p:sp>
      <p:sp>
        <p:nvSpPr>
          <p:cNvPr id="14" name="Footer Placeholder 13"/>
          <p:cNvSpPr>
            <a:spLocks noGrp="1"/>
          </p:cNvSpPr>
          <p:nvPr>
            <p:ph type="ftr" sz="quarter" idx="11"/>
          </p:nvPr>
        </p:nvSpPr>
        <p:spPr/>
        <p:txBody>
          <a:bodyPr/>
          <a:lstStyle/>
          <a:p>
            <a:r>
              <a:rPr lang="de-DE"/>
              <a:t>ANS/HPS, Tri-Cities WA, USA, OB</a:t>
            </a:r>
            <a:endParaRPr lang="en-US" dirty="0"/>
          </a:p>
        </p:txBody>
      </p:sp>
      <p:sp>
        <p:nvSpPr>
          <p:cNvPr id="15" name="Slide Number Placeholder 14"/>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9185142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2042584" y="344488"/>
            <a:ext cx="10149416" cy="1143000"/>
          </a:xfrm>
        </p:spPr>
        <p:txBody>
          <a:bodyPr/>
          <a:lstStyle/>
          <a:p>
            <a:r>
              <a:rPr lang="en-US"/>
              <a:t>Click to edit Master title style</a:t>
            </a:r>
          </a:p>
        </p:txBody>
      </p:sp>
      <p:sp>
        <p:nvSpPr>
          <p:cNvPr id="3" name="ClipArt Placeholder 2"/>
          <p:cNvSpPr>
            <a:spLocks noGrp="1"/>
          </p:cNvSpPr>
          <p:nvPr>
            <p:ph type="clipArt" sz="half" idx="1"/>
          </p:nvPr>
        </p:nvSpPr>
        <p:spPr>
          <a:xfrm>
            <a:off x="2336802" y="1779590"/>
            <a:ext cx="4705351" cy="4886325"/>
          </a:xfrm>
        </p:spPr>
        <p:txBody>
          <a:bodyPr/>
          <a:lstStyle/>
          <a:p>
            <a:pPr lvl="0"/>
            <a:r>
              <a:rPr lang="en-US" noProof="0"/>
              <a:t>Click icon to add online image</a:t>
            </a:r>
          </a:p>
        </p:txBody>
      </p:sp>
      <p:sp>
        <p:nvSpPr>
          <p:cNvPr id="4" name="Text Placeholder 3"/>
          <p:cNvSpPr>
            <a:spLocks noGrp="1"/>
          </p:cNvSpPr>
          <p:nvPr>
            <p:ph type="body" sz="half" idx="2"/>
          </p:nvPr>
        </p:nvSpPr>
        <p:spPr>
          <a:xfrm>
            <a:off x="7245352" y="1779590"/>
            <a:ext cx="4707467" cy="48863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79265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357719" y="1"/>
            <a:ext cx="11472333" cy="61880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Rectangle 58"/>
          <p:cNvSpPr>
            <a:spLocks noGrp="1" noChangeArrowheads="1"/>
          </p:cNvSpPr>
          <p:nvPr>
            <p:ph type="dt" sz="half" idx="10"/>
          </p:nvPr>
        </p:nvSpPr>
        <p:spPr/>
        <p:txBody>
          <a:bodyPr rtlCol="0"/>
          <a:lstStyle>
            <a:lvl1pPr fontAlgn="auto">
              <a:spcBef>
                <a:spcPts val="0"/>
              </a:spcBef>
              <a:spcAft>
                <a:spcPts val="0"/>
              </a:spcAft>
              <a:defRPr>
                <a:solidFill>
                  <a:schemeClr val="tx1">
                    <a:tint val="75000"/>
                  </a:schemeClr>
                </a:solidFill>
                <a:latin typeface="+mn-lt"/>
                <a:ea typeface="+mn-ea"/>
              </a:defRPr>
            </a:lvl1pPr>
          </a:lstStyle>
          <a:p>
            <a:r>
              <a:rPr lang="en-US"/>
              <a:t>10/01/18</a:t>
            </a:r>
            <a:endParaRPr lang="en-US" dirty="0"/>
          </a:p>
        </p:txBody>
      </p:sp>
      <p:sp>
        <p:nvSpPr>
          <p:cNvPr id="4" name="Rectangle 59"/>
          <p:cNvSpPr>
            <a:spLocks noGrp="1" noChangeArrowheads="1"/>
          </p:cNvSpPr>
          <p:nvPr>
            <p:ph type="ftr" sz="quarter" idx="11"/>
          </p:nvPr>
        </p:nvSpPr>
        <p:spPr/>
        <p:txBody>
          <a:bodyPr/>
          <a:lstStyle>
            <a:lvl1pPr>
              <a:defRPr/>
            </a:lvl1pPr>
          </a:lstStyle>
          <a:p>
            <a:r>
              <a:rPr lang="de-DE"/>
              <a:t>ANS/HPS, Tri-Cities WA, USA, OB</a:t>
            </a:r>
            <a:endParaRPr lang="en-US" dirty="0"/>
          </a:p>
        </p:txBody>
      </p:sp>
      <p:sp>
        <p:nvSpPr>
          <p:cNvPr id="5" name="Rectangle 60"/>
          <p:cNvSpPr>
            <a:spLocks noGrp="1" noChangeArrowheads="1"/>
          </p:cNvSpPr>
          <p:nvPr>
            <p:ph type="sldNum" sz="quarter" idx="12"/>
          </p:nvPr>
        </p:nvSpPr>
        <p:spPr/>
        <p:txBody>
          <a:bodyPr/>
          <a:lstStyle>
            <a:lvl1pPr>
              <a:defRPr/>
            </a:lvl1p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668641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57719" y="0"/>
            <a:ext cx="11472333" cy="1295400"/>
          </a:xfrm>
        </p:spPr>
        <p:txBody>
          <a:bodyPr/>
          <a:lstStyle/>
          <a:p>
            <a:r>
              <a:rPr lang="en-US"/>
              <a:t>Click to edit Master title style</a:t>
            </a:r>
            <a:endParaRPr lang="en-GB"/>
          </a:p>
        </p:txBody>
      </p:sp>
      <p:sp>
        <p:nvSpPr>
          <p:cNvPr id="3" name="Table Placeholder 2"/>
          <p:cNvSpPr>
            <a:spLocks noGrp="1"/>
          </p:cNvSpPr>
          <p:nvPr>
            <p:ph type="tbl" idx="1"/>
          </p:nvPr>
        </p:nvSpPr>
        <p:spPr>
          <a:xfrm>
            <a:off x="357719" y="1412875"/>
            <a:ext cx="11472333" cy="4775200"/>
          </a:xfrm>
        </p:spPr>
        <p:txBody>
          <a:bodyPr rtlCol="0">
            <a:normAutofit/>
          </a:bodyPr>
          <a:lstStyle/>
          <a:p>
            <a:pPr lvl="0"/>
            <a:r>
              <a:rPr lang="en-US" noProof="0"/>
              <a:t>Click icon to add table</a:t>
            </a:r>
            <a:endParaRPr lang="en-GB" noProof="0"/>
          </a:p>
        </p:txBody>
      </p:sp>
      <p:sp>
        <p:nvSpPr>
          <p:cNvPr id="4" name="Rectangle 58"/>
          <p:cNvSpPr>
            <a:spLocks noGrp="1" noChangeArrowheads="1"/>
          </p:cNvSpPr>
          <p:nvPr>
            <p:ph type="dt" sz="half" idx="10"/>
          </p:nvPr>
        </p:nvSpPr>
        <p:spPr/>
        <p:txBody>
          <a:bodyPr rtlCol="0"/>
          <a:lstStyle>
            <a:lvl1pPr fontAlgn="auto">
              <a:spcBef>
                <a:spcPts val="0"/>
              </a:spcBef>
              <a:spcAft>
                <a:spcPts val="0"/>
              </a:spcAft>
              <a:defRPr>
                <a:solidFill>
                  <a:schemeClr val="tx1">
                    <a:tint val="75000"/>
                  </a:schemeClr>
                </a:solidFill>
                <a:latin typeface="+mn-lt"/>
                <a:ea typeface="+mn-ea"/>
              </a:defRPr>
            </a:lvl1pPr>
          </a:lstStyle>
          <a:p>
            <a:r>
              <a:rPr lang="en-US"/>
              <a:t>10/01/18</a:t>
            </a:r>
            <a:endParaRPr lang="en-US" dirty="0"/>
          </a:p>
        </p:txBody>
      </p:sp>
      <p:sp>
        <p:nvSpPr>
          <p:cNvPr id="5" name="Rectangle 59"/>
          <p:cNvSpPr>
            <a:spLocks noGrp="1" noChangeArrowheads="1"/>
          </p:cNvSpPr>
          <p:nvPr>
            <p:ph type="ftr" sz="quarter" idx="11"/>
          </p:nvPr>
        </p:nvSpPr>
        <p:spPr/>
        <p:txBody>
          <a:bodyPr/>
          <a:lstStyle>
            <a:lvl1pPr>
              <a:defRPr/>
            </a:lvl1pPr>
          </a:lstStyle>
          <a:p>
            <a:r>
              <a:rPr lang="de-DE"/>
              <a:t>ANS/HPS, Tri-Cities WA, USA, OB</a:t>
            </a:r>
            <a:endParaRPr lang="en-US" dirty="0"/>
          </a:p>
        </p:txBody>
      </p:sp>
      <p:sp>
        <p:nvSpPr>
          <p:cNvPr id="6" name="Rectangle 60"/>
          <p:cNvSpPr>
            <a:spLocks noGrp="1" noChangeArrowheads="1"/>
          </p:cNvSpPr>
          <p:nvPr>
            <p:ph type="sldNum" sz="quarter" idx="12"/>
          </p:nvPr>
        </p:nvSpPr>
        <p:spPr/>
        <p:txBody>
          <a:bodyPr/>
          <a:lstStyle>
            <a:lvl1pPr>
              <a:defRPr/>
            </a:lvl1p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1867201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chartAndTx">
  <p:cSld name="Title, Ch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357719" y="0"/>
            <a:ext cx="11472333" cy="1295400"/>
          </a:xfrm>
        </p:spPr>
        <p:txBody>
          <a:bodyPr/>
          <a:lstStyle/>
          <a:p>
            <a:r>
              <a:rPr lang="en-US"/>
              <a:t>Click to edit Master title style</a:t>
            </a:r>
            <a:endParaRPr lang="en-GB"/>
          </a:p>
        </p:txBody>
      </p:sp>
      <p:sp>
        <p:nvSpPr>
          <p:cNvPr id="3" name="Chart Placeholder 2"/>
          <p:cNvSpPr>
            <a:spLocks noGrp="1"/>
          </p:cNvSpPr>
          <p:nvPr>
            <p:ph type="chart" sz="half" idx="1"/>
          </p:nvPr>
        </p:nvSpPr>
        <p:spPr>
          <a:xfrm>
            <a:off x="357719" y="1412875"/>
            <a:ext cx="5634567" cy="4775200"/>
          </a:xfrm>
        </p:spPr>
        <p:txBody>
          <a:bodyPr/>
          <a:lstStyle/>
          <a:p>
            <a:pPr lvl="0"/>
            <a:r>
              <a:rPr lang="en-US" noProof="0"/>
              <a:t>Click icon to add chart</a:t>
            </a:r>
            <a:endParaRPr lang="en-GB" noProof="0"/>
          </a:p>
        </p:txBody>
      </p:sp>
      <p:sp>
        <p:nvSpPr>
          <p:cNvPr id="4" name="Text Placeholder 3"/>
          <p:cNvSpPr>
            <a:spLocks noGrp="1"/>
          </p:cNvSpPr>
          <p:nvPr>
            <p:ph type="body" sz="half" idx="2"/>
          </p:nvPr>
        </p:nvSpPr>
        <p:spPr>
          <a:xfrm>
            <a:off x="6195486" y="1412875"/>
            <a:ext cx="5634567" cy="4775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58"/>
          <p:cNvSpPr>
            <a:spLocks noGrp="1" noChangeArrowheads="1"/>
          </p:cNvSpPr>
          <p:nvPr>
            <p:ph type="dt" sz="half" idx="10"/>
          </p:nvPr>
        </p:nvSpPr>
        <p:spPr/>
        <p:txBody>
          <a:bodyPr rtlCol="0"/>
          <a:lstStyle>
            <a:lvl1pPr fontAlgn="auto">
              <a:spcBef>
                <a:spcPts val="0"/>
              </a:spcBef>
              <a:spcAft>
                <a:spcPts val="0"/>
              </a:spcAft>
              <a:defRPr>
                <a:solidFill>
                  <a:schemeClr val="tx1">
                    <a:tint val="75000"/>
                  </a:schemeClr>
                </a:solidFill>
                <a:latin typeface="+mn-lt"/>
                <a:ea typeface="+mn-ea"/>
              </a:defRPr>
            </a:lvl1pPr>
          </a:lstStyle>
          <a:p>
            <a:r>
              <a:rPr lang="en-US"/>
              <a:t>10/01/18</a:t>
            </a:r>
            <a:endParaRPr lang="en-US" dirty="0"/>
          </a:p>
        </p:txBody>
      </p:sp>
      <p:sp>
        <p:nvSpPr>
          <p:cNvPr id="6" name="Rectangle 59"/>
          <p:cNvSpPr>
            <a:spLocks noGrp="1" noChangeArrowheads="1"/>
          </p:cNvSpPr>
          <p:nvPr>
            <p:ph type="ftr" sz="quarter" idx="11"/>
          </p:nvPr>
        </p:nvSpPr>
        <p:spPr/>
        <p:txBody>
          <a:bodyPr/>
          <a:lstStyle>
            <a:lvl1pPr>
              <a:defRPr/>
            </a:lvl1pPr>
          </a:lstStyle>
          <a:p>
            <a:r>
              <a:rPr lang="de-DE"/>
              <a:t>ANS/HPS, Tri-Cities WA, USA, OB</a:t>
            </a:r>
            <a:endParaRPr lang="en-US" dirty="0"/>
          </a:p>
        </p:txBody>
      </p:sp>
      <p:sp>
        <p:nvSpPr>
          <p:cNvPr id="7" name="Rectangle 60"/>
          <p:cNvSpPr>
            <a:spLocks noGrp="1" noChangeArrowheads="1"/>
          </p:cNvSpPr>
          <p:nvPr>
            <p:ph type="sldNum" sz="quarter" idx="12"/>
          </p:nvPr>
        </p:nvSpPr>
        <p:spPr/>
        <p:txBody>
          <a:bodyPr/>
          <a:lstStyle>
            <a:lvl1pPr>
              <a:defRPr/>
            </a:lvl1p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13422350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cSld name="Lee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3424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6182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pic>
        <p:nvPicPr>
          <p:cNvPr id="6" name="Picture 5">
            <a:extLst>
              <a:ext uri="{FF2B5EF4-FFF2-40B4-BE49-F238E27FC236}">
                <a16:creationId xmlns:a16="http://schemas.microsoft.com/office/drawing/2014/main" id="{8F9CB084-434E-4736-9243-55E9297EF7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8000" y="0"/>
            <a:ext cx="9144000" cy="6858000"/>
          </a:xfrm>
          <a:prstGeom prst="rect">
            <a:avLst/>
          </a:prstGeom>
          <a:ln>
            <a:noFill/>
          </a:ln>
        </p:spPr>
      </p:pic>
      <p:sp>
        <p:nvSpPr>
          <p:cNvPr id="4" name="Title 1"/>
          <p:cNvSpPr>
            <a:spLocks noGrp="1"/>
          </p:cNvSpPr>
          <p:nvPr>
            <p:ph type="ctrTitle"/>
          </p:nvPr>
        </p:nvSpPr>
        <p:spPr>
          <a:xfrm>
            <a:off x="431371" y="1772816"/>
            <a:ext cx="11425271" cy="1080120"/>
          </a:xfrm>
        </p:spPr>
        <p:txBody>
          <a:bodyPr/>
          <a:lstStyle>
            <a:lvl1pPr algn="l">
              <a:defRPr>
                <a:solidFill>
                  <a:schemeClr val="tx2"/>
                </a:solidFill>
              </a:defRPr>
            </a:lvl1pPr>
          </a:lstStyle>
          <a:p>
            <a:r>
              <a:rPr lang="en-US" dirty="0"/>
              <a:t>Click to edit Master title style</a:t>
            </a:r>
            <a:endParaRPr lang="en-GB" dirty="0"/>
          </a:p>
        </p:txBody>
      </p:sp>
      <p:sp>
        <p:nvSpPr>
          <p:cNvPr id="5" name="Subtitle 2"/>
          <p:cNvSpPr>
            <a:spLocks noGrp="1"/>
          </p:cNvSpPr>
          <p:nvPr>
            <p:ph type="subTitle" idx="1"/>
          </p:nvPr>
        </p:nvSpPr>
        <p:spPr>
          <a:xfrm>
            <a:off x="431371" y="3573016"/>
            <a:ext cx="11425271" cy="1608584"/>
          </a:xfrm>
        </p:spPr>
        <p:txBody>
          <a:bodyPr>
            <a:normAutofit/>
          </a:bodyPr>
          <a:lstStyle>
            <a:lvl1pPr marL="0" indent="0" algn="l">
              <a:buNone/>
              <a:defRPr sz="2800" b="1">
                <a:solidFill>
                  <a:srgbClr val="000000"/>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GB" dirty="0"/>
          </a:p>
        </p:txBody>
      </p:sp>
      <p:pic>
        <p:nvPicPr>
          <p:cNvPr id="8" name="Picture 2" descr="\\iaea.org\Secretariat\MTCD\PublishingCurrent\2017\IAEA\17-42841_LOGO_IAEA_update\Design\Presentation_IAEA\IAEA_Logo_E_horizontal_Blue.png">
            <a:extLst>
              <a:ext uri="{FF2B5EF4-FFF2-40B4-BE49-F238E27FC236}">
                <a16:creationId xmlns:a16="http://schemas.microsoft.com/office/drawing/2014/main" id="{05CF0DC9-992B-410E-BEA6-B52D2C8AA414}"/>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11369" y="247450"/>
            <a:ext cx="2520280" cy="555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1803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Date Placeholder 12"/>
          <p:cNvSpPr>
            <a:spLocks noGrp="1"/>
          </p:cNvSpPr>
          <p:nvPr>
            <p:ph type="dt" sz="half" idx="10"/>
          </p:nvPr>
        </p:nvSpPr>
        <p:spPr/>
        <p:txBody>
          <a:bodyPr/>
          <a:lstStyle/>
          <a:p>
            <a:r>
              <a:rPr lang="en-US"/>
              <a:t>10/01/18</a:t>
            </a:r>
            <a:endParaRPr lang="en-US" dirty="0"/>
          </a:p>
        </p:txBody>
      </p:sp>
      <p:sp>
        <p:nvSpPr>
          <p:cNvPr id="14" name="Footer Placeholder 13"/>
          <p:cNvSpPr>
            <a:spLocks noGrp="1"/>
          </p:cNvSpPr>
          <p:nvPr>
            <p:ph type="ftr" sz="quarter" idx="11"/>
          </p:nvPr>
        </p:nvSpPr>
        <p:spPr/>
        <p:txBody>
          <a:bodyPr/>
          <a:lstStyle/>
          <a:p>
            <a:r>
              <a:rPr lang="de-DE"/>
              <a:t>ANS/HPS, Tri-Cities WA, USA, OB</a:t>
            </a:r>
            <a:endParaRPr lang="en-US" dirty="0"/>
          </a:p>
        </p:txBody>
      </p:sp>
      <p:sp>
        <p:nvSpPr>
          <p:cNvPr id="15" name="Slide Number Placeholder 14"/>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1767398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sp>
        <p:nvSpPr>
          <p:cNvPr id="4" name="Title 1"/>
          <p:cNvSpPr>
            <a:spLocks noGrp="1"/>
          </p:cNvSpPr>
          <p:nvPr>
            <p:ph type="ctrTitle"/>
          </p:nvPr>
        </p:nvSpPr>
        <p:spPr>
          <a:xfrm>
            <a:off x="431371" y="1772816"/>
            <a:ext cx="11425271" cy="1080120"/>
          </a:xfrm>
        </p:spPr>
        <p:txBody>
          <a:bodyPr/>
          <a:lstStyle>
            <a:lvl1pPr algn="l">
              <a:defRPr>
                <a:solidFill>
                  <a:schemeClr val="tx2"/>
                </a:solidFill>
              </a:defRPr>
            </a:lvl1pPr>
          </a:lstStyle>
          <a:p>
            <a:r>
              <a:rPr lang="en-US"/>
              <a:t>Click to edit Master title style</a:t>
            </a:r>
            <a:endParaRPr lang="en-GB" dirty="0"/>
          </a:p>
        </p:txBody>
      </p:sp>
      <p:sp>
        <p:nvSpPr>
          <p:cNvPr id="5" name="Subtitle 2"/>
          <p:cNvSpPr>
            <a:spLocks noGrp="1"/>
          </p:cNvSpPr>
          <p:nvPr>
            <p:ph type="subTitle" idx="1"/>
          </p:nvPr>
        </p:nvSpPr>
        <p:spPr>
          <a:xfrm>
            <a:off x="431371" y="3573016"/>
            <a:ext cx="11425271" cy="1608584"/>
          </a:xfrm>
        </p:spPr>
        <p:txBody>
          <a:bodyPr>
            <a:normAutofit/>
          </a:bodyPr>
          <a:lstStyle>
            <a:lvl1pPr marL="0" indent="0" algn="l">
              <a:buNone/>
              <a:defRPr sz="2800" b="1">
                <a:solidFill>
                  <a:srgbClr val="000000"/>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GB"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6930" y="174778"/>
            <a:ext cx="3333945" cy="805951"/>
          </a:xfrm>
          <a:prstGeom prst="rect">
            <a:avLst/>
          </a:prstGeom>
        </p:spPr>
      </p:pic>
      <p:pic>
        <p:nvPicPr>
          <p:cNvPr id="7" name="Picture 6">
            <a:extLst>
              <a:ext uri="{FF2B5EF4-FFF2-40B4-BE49-F238E27FC236}">
                <a16:creationId xmlns:a16="http://schemas.microsoft.com/office/drawing/2014/main" id="{D75B449B-40D9-45B7-98F2-246AD6B97E6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p:spPr>
      </p:pic>
      <p:pic>
        <p:nvPicPr>
          <p:cNvPr id="8" name="Picture 7">
            <a:extLst>
              <a:ext uri="{FF2B5EF4-FFF2-40B4-BE49-F238E27FC236}">
                <a16:creationId xmlns:a16="http://schemas.microsoft.com/office/drawing/2014/main" id="{82A34948-6421-4B8D-B246-AFA1A5EDDFA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8000" y="0"/>
            <a:ext cx="9144000" cy="6858000"/>
          </a:xfrm>
          <a:prstGeom prst="rect">
            <a:avLst/>
          </a:prstGeom>
          <a:ln>
            <a:noFill/>
          </a:ln>
        </p:spPr>
      </p:pic>
      <p:pic>
        <p:nvPicPr>
          <p:cNvPr id="9" name="Picture 2" descr="\\iaea.org\Secretariat\MTCD\PublishingCurrent\2017\IAEA\17-42841_LOGO_IAEA_update\Design\Presentation_IAEA\IAEA_Logo_E_horizontal_Blue.png">
            <a:extLst>
              <a:ext uri="{FF2B5EF4-FFF2-40B4-BE49-F238E27FC236}">
                <a16:creationId xmlns:a16="http://schemas.microsoft.com/office/drawing/2014/main" id="{0C546AD8-8FA8-4CF6-AC08-147465BA6725}"/>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11369" y="247450"/>
            <a:ext cx="2520280" cy="555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804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2"/>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Edit Master text styles</a:t>
            </a:r>
          </a:p>
        </p:txBody>
      </p:sp>
      <p:sp>
        <p:nvSpPr>
          <p:cNvPr id="13" name="Date Placeholder 12"/>
          <p:cNvSpPr>
            <a:spLocks noGrp="1"/>
          </p:cNvSpPr>
          <p:nvPr>
            <p:ph type="dt" sz="half" idx="10"/>
          </p:nvPr>
        </p:nvSpPr>
        <p:spPr/>
        <p:txBody>
          <a:bodyPr/>
          <a:lstStyle/>
          <a:p>
            <a:r>
              <a:rPr lang="en-US"/>
              <a:t>10/01/18</a:t>
            </a:r>
            <a:endParaRPr lang="en-US" dirty="0"/>
          </a:p>
        </p:txBody>
      </p:sp>
      <p:sp>
        <p:nvSpPr>
          <p:cNvPr id="14" name="Footer Placeholder 13"/>
          <p:cNvSpPr>
            <a:spLocks noGrp="1"/>
          </p:cNvSpPr>
          <p:nvPr>
            <p:ph type="ftr" sz="quarter" idx="11"/>
          </p:nvPr>
        </p:nvSpPr>
        <p:spPr/>
        <p:txBody>
          <a:bodyPr/>
          <a:lstStyle/>
          <a:p>
            <a:r>
              <a:rPr lang="de-DE"/>
              <a:t>ANS/HPS, Tri-Cities WA, USA, OB</a:t>
            </a:r>
            <a:endParaRPr lang="en-US" dirty="0"/>
          </a:p>
        </p:txBody>
      </p:sp>
      <p:sp>
        <p:nvSpPr>
          <p:cNvPr id="15" name="Slide Number Placeholder 14"/>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21300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4" name="Date Placeholder 13"/>
          <p:cNvSpPr>
            <a:spLocks noGrp="1"/>
          </p:cNvSpPr>
          <p:nvPr>
            <p:ph type="dt" sz="half" idx="10"/>
          </p:nvPr>
        </p:nvSpPr>
        <p:spPr/>
        <p:txBody>
          <a:bodyPr/>
          <a:lstStyle/>
          <a:p>
            <a:r>
              <a:rPr lang="en-US"/>
              <a:t>10/01/18</a:t>
            </a:r>
            <a:endParaRPr lang="en-US" dirty="0"/>
          </a:p>
        </p:txBody>
      </p:sp>
      <p:sp>
        <p:nvSpPr>
          <p:cNvPr id="15" name="Footer Placeholder 14"/>
          <p:cNvSpPr>
            <a:spLocks noGrp="1"/>
          </p:cNvSpPr>
          <p:nvPr>
            <p:ph type="ftr" sz="quarter" idx="11"/>
          </p:nvPr>
        </p:nvSpPr>
        <p:spPr/>
        <p:txBody>
          <a:bodyPr/>
          <a:lstStyle/>
          <a:p>
            <a:r>
              <a:rPr lang="de-DE"/>
              <a:t>ANS/HPS, Tri-Cities WA, USA, OB</a:t>
            </a:r>
            <a:endParaRPr lang="en-US" dirty="0"/>
          </a:p>
        </p:txBody>
      </p:sp>
      <p:sp>
        <p:nvSpPr>
          <p:cNvPr id="16" name="Slide Number Placeholder 15"/>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2663877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3"/>
          </a:xfrm>
        </p:spPr>
        <p:txBody>
          <a:bodyPr anchor="b"/>
          <a:lstStyle>
            <a:lvl1pPr marL="0" indent="0">
              <a:buNone/>
              <a:defRPr sz="2400" b="1">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6193369" y="1535113"/>
            <a:ext cx="5389033" cy="639763"/>
          </a:xfrm>
        </p:spPr>
        <p:txBody>
          <a:bodyPr anchor="b"/>
          <a:lstStyle>
            <a:lvl1pPr marL="0" indent="0">
              <a:buNone/>
              <a:defRPr sz="2400" b="1">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6" name="Date Placeholder 15"/>
          <p:cNvSpPr>
            <a:spLocks noGrp="1"/>
          </p:cNvSpPr>
          <p:nvPr>
            <p:ph type="dt" sz="half" idx="10"/>
          </p:nvPr>
        </p:nvSpPr>
        <p:spPr/>
        <p:txBody>
          <a:bodyPr/>
          <a:lstStyle/>
          <a:p>
            <a:r>
              <a:rPr lang="en-US"/>
              <a:t>10/01/18</a:t>
            </a:r>
            <a:endParaRPr lang="en-US" dirty="0"/>
          </a:p>
        </p:txBody>
      </p:sp>
      <p:sp>
        <p:nvSpPr>
          <p:cNvPr id="17" name="Footer Placeholder 16"/>
          <p:cNvSpPr>
            <a:spLocks noGrp="1"/>
          </p:cNvSpPr>
          <p:nvPr>
            <p:ph type="ftr" sz="quarter" idx="11"/>
          </p:nvPr>
        </p:nvSpPr>
        <p:spPr/>
        <p:txBody>
          <a:bodyPr/>
          <a:lstStyle/>
          <a:p>
            <a:r>
              <a:rPr lang="de-DE"/>
              <a:t>ANS/HPS, Tri-Cities WA, USA, OB</a:t>
            </a:r>
            <a:endParaRPr lang="en-US" dirty="0"/>
          </a:p>
        </p:txBody>
      </p:sp>
      <p:sp>
        <p:nvSpPr>
          <p:cNvPr id="18" name="Slide Number Placeholder 17"/>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356263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9" name="Date Placeholder 8"/>
          <p:cNvSpPr>
            <a:spLocks noGrp="1"/>
          </p:cNvSpPr>
          <p:nvPr>
            <p:ph type="dt" sz="half" idx="10"/>
          </p:nvPr>
        </p:nvSpPr>
        <p:spPr/>
        <p:txBody>
          <a:bodyPr/>
          <a:lstStyle/>
          <a:p>
            <a:r>
              <a:rPr lang="en-US"/>
              <a:t>10/01/18</a:t>
            </a:r>
            <a:endParaRPr lang="en-US" dirty="0"/>
          </a:p>
        </p:txBody>
      </p:sp>
      <p:sp>
        <p:nvSpPr>
          <p:cNvPr id="10" name="Footer Placeholder 9"/>
          <p:cNvSpPr>
            <a:spLocks noGrp="1"/>
          </p:cNvSpPr>
          <p:nvPr>
            <p:ph type="ftr" sz="quarter" idx="11"/>
          </p:nvPr>
        </p:nvSpPr>
        <p:spPr/>
        <p:txBody>
          <a:bodyPr/>
          <a:lstStyle/>
          <a:p>
            <a:r>
              <a:rPr lang="de-DE"/>
              <a:t>ANS/HPS, Tri-Cities WA, USA, OB</a:t>
            </a:r>
            <a:endParaRPr lang="en-US" dirty="0"/>
          </a:p>
        </p:txBody>
      </p:sp>
      <p:sp>
        <p:nvSpPr>
          <p:cNvPr id="11" name="Slide Number Placeholder 10"/>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2409862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1" name="Date Placeholder 10"/>
          <p:cNvSpPr>
            <a:spLocks noGrp="1"/>
          </p:cNvSpPr>
          <p:nvPr>
            <p:ph type="dt" sz="half" idx="10"/>
          </p:nvPr>
        </p:nvSpPr>
        <p:spPr/>
        <p:txBody>
          <a:bodyPr/>
          <a:lstStyle/>
          <a:p>
            <a:r>
              <a:rPr lang="en-US"/>
              <a:t>10/01/18</a:t>
            </a:r>
            <a:endParaRPr lang="en-US" dirty="0"/>
          </a:p>
        </p:txBody>
      </p:sp>
      <p:sp>
        <p:nvSpPr>
          <p:cNvPr id="12" name="Footer Placeholder 11"/>
          <p:cNvSpPr>
            <a:spLocks noGrp="1"/>
          </p:cNvSpPr>
          <p:nvPr>
            <p:ph type="ftr" sz="quarter" idx="11"/>
          </p:nvPr>
        </p:nvSpPr>
        <p:spPr/>
        <p:txBody>
          <a:bodyPr/>
          <a:lstStyle/>
          <a:p>
            <a:r>
              <a:rPr lang="de-DE"/>
              <a:t>ANS/HPS, Tri-Cities WA, USA, OB</a:t>
            </a:r>
            <a:endParaRPr lang="en-US" dirty="0"/>
          </a:p>
        </p:txBody>
      </p:sp>
      <p:sp>
        <p:nvSpPr>
          <p:cNvPr id="13" name="Slide Number Placeholder 12"/>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2554633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Edit Master text styles</a:t>
            </a:r>
          </a:p>
        </p:txBody>
      </p:sp>
      <p:sp>
        <p:nvSpPr>
          <p:cNvPr id="14" name="Date Placeholder 13"/>
          <p:cNvSpPr>
            <a:spLocks noGrp="1"/>
          </p:cNvSpPr>
          <p:nvPr>
            <p:ph type="dt" sz="half" idx="10"/>
          </p:nvPr>
        </p:nvSpPr>
        <p:spPr/>
        <p:txBody>
          <a:bodyPr/>
          <a:lstStyle/>
          <a:p>
            <a:r>
              <a:rPr lang="en-US"/>
              <a:t>10/01/18</a:t>
            </a:r>
            <a:endParaRPr lang="en-US" dirty="0"/>
          </a:p>
        </p:txBody>
      </p:sp>
      <p:sp>
        <p:nvSpPr>
          <p:cNvPr id="15" name="Footer Placeholder 14"/>
          <p:cNvSpPr>
            <a:spLocks noGrp="1"/>
          </p:cNvSpPr>
          <p:nvPr>
            <p:ph type="ftr" sz="quarter" idx="11"/>
          </p:nvPr>
        </p:nvSpPr>
        <p:spPr/>
        <p:txBody>
          <a:bodyPr/>
          <a:lstStyle/>
          <a:p>
            <a:r>
              <a:rPr lang="de-DE"/>
              <a:t>ANS/HPS, Tri-Cities WA, USA, OB</a:t>
            </a:r>
            <a:endParaRPr lang="en-US" dirty="0"/>
          </a:p>
        </p:txBody>
      </p:sp>
      <p:sp>
        <p:nvSpPr>
          <p:cNvPr id="16" name="Slide Number Placeholder 15"/>
          <p:cNvSpPr>
            <a:spLocks noGrp="1"/>
          </p:cNvSpPr>
          <p:nvPr>
            <p:ph type="sldNum" sz="quarter" idx="12"/>
          </p:nvPr>
        </p:nvSpPr>
        <p:spPr/>
        <p:txBody>
          <a:bodyPr/>
          <a:lstStyle/>
          <a:p>
            <a:fld id="{23A0628E-C12F-4F8C-9895-BCD5E30100D3}" type="slidenum">
              <a:rPr lang="en-US" smtClean="0"/>
              <a:pPr/>
              <a:t>‹#›</a:t>
            </a:fld>
            <a:endParaRPr lang="en-US" dirty="0"/>
          </a:p>
        </p:txBody>
      </p:sp>
    </p:spTree>
    <p:extLst>
      <p:ext uri="{BB962C8B-B14F-4D97-AF65-F5344CB8AC3E}">
        <p14:creationId xmlns:p14="http://schemas.microsoft.com/office/powerpoint/2010/main" val="812795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p:nvPr/>
        </p:nvSpPr>
        <p:spPr>
          <a:xfrm flipH="1" flipV="1">
            <a:off x="1" y="5301208"/>
            <a:ext cx="8496267" cy="1556792"/>
          </a:xfrm>
          <a:prstGeom prst="rect">
            <a:avLst/>
          </a:prstGeom>
          <a:gradFill flip="none" rotWithShape="1">
            <a:gsLst>
              <a:gs pos="48000">
                <a:schemeClr val="bg1"/>
              </a:gs>
              <a:gs pos="0">
                <a:schemeClr val="accent6"/>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1" name="Rectangle 10"/>
          <p:cNvSpPr/>
          <p:nvPr/>
        </p:nvSpPr>
        <p:spPr>
          <a:xfrm>
            <a:off x="2" y="0"/>
            <a:ext cx="12191999" cy="2132856"/>
          </a:xfrm>
          <a:prstGeom prst="rect">
            <a:avLst/>
          </a:prstGeom>
          <a:gradFill flip="none" rotWithShape="1">
            <a:gsLst>
              <a:gs pos="56000">
                <a:schemeClr val="bg1"/>
              </a:gs>
              <a:gs pos="0">
                <a:schemeClr val="accent6"/>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8" name="Rectangle 5"/>
          <p:cNvSpPr>
            <a:spLocks noGrp="1" noChangeArrowheads="1"/>
          </p:cNvSpPr>
          <p:nvPr>
            <p:ph type="dt" sz="half" idx="2"/>
          </p:nvPr>
        </p:nvSpPr>
        <p:spPr bwMode="white">
          <a:xfrm>
            <a:off x="10032437" y="6482725"/>
            <a:ext cx="1247280" cy="293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chemeClr val="tx2"/>
                </a:solidFill>
                <a:latin typeface="+mn-lt"/>
              </a:defRPr>
            </a:lvl1pPr>
          </a:lstStyle>
          <a:p>
            <a:r>
              <a:rPr lang="en-US"/>
              <a:t>10/01/18</a:t>
            </a:r>
            <a:endParaRPr lang="en-US" dirty="0"/>
          </a:p>
        </p:txBody>
      </p:sp>
      <p:sp>
        <p:nvSpPr>
          <p:cNvPr id="9" name="Rectangle 6"/>
          <p:cNvSpPr>
            <a:spLocks noGrp="1" noChangeArrowheads="1"/>
          </p:cNvSpPr>
          <p:nvPr>
            <p:ph type="ftr" sz="quarter" idx="3"/>
          </p:nvPr>
        </p:nvSpPr>
        <p:spPr bwMode="white">
          <a:xfrm>
            <a:off x="7824194" y="6482725"/>
            <a:ext cx="2154700" cy="293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chemeClr val="tx2"/>
                </a:solidFill>
                <a:latin typeface="+mn-lt"/>
              </a:defRPr>
            </a:lvl1pPr>
          </a:lstStyle>
          <a:p>
            <a:r>
              <a:rPr lang="de-DE"/>
              <a:t>ANS/HPS, Tri-Cities WA, USA, OB</a:t>
            </a:r>
            <a:endParaRPr lang="en-US" dirty="0"/>
          </a:p>
        </p:txBody>
      </p:sp>
      <p:sp>
        <p:nvSpPr>
          <p:cNvPr id="10" name="Rectangle 7"/>
          <p:cNvSpPr>
            <a:spLocks noGrp="1" noChangeArrowheads="1"/>
          </p:cNvSpPr>
          <p:nvPr>
            <p:ph type="sldNum" sz="quarter" idx="4"/>
          </p:nvPr>
        </p:nvSpPr>
        <p:spPr bwMode="white">
          <a:xfrm>
            <a:off x="11296653" y="6482725"/>
            <a:ext cx="679449" cy="293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chemeClr val="tx2"/>
                </a:solidFill>
                <a:latin typeface="+mn-lt"/>
              </a:defRPr>
            </a:lvl1pPr>
          </a:lstStyle>
          <a:p>
            <a:fld id="{23A0628E-C12F-4F8C-9895-BCD5E30100D3}" type="slidenum">
              <a:rPr lang="en-US" smtClean="0"/>
              <a:pPr/>
              <a:t>‹#›</a:t>
            </a:fld>
            <a:endParaRPr lang="en-US" dirty="0"/>
          </a:p>
        </p:txBody>
      </p:sp>
      <p:sp>
        <p:nvSpPr>
          <p:cNvPr id="2" name="Title Placeholder 1"/>
          <p:cNvSpPr>
            <a:spLocks noGrp="1"/>
          </p:cNvSpPr>
          <p:nvPr>
            <p:ph type="title"/>
          </p:nvPr>
        </p:nvSpPr>
        <p:spPr>
          <a:xfrm>
            <a:off x="335361" y="116632"/>
            <a:ext cx="8160907" cy="864096"/>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335361" y="1268761"/>
            <a:ext cx="11617291" cy="485740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6" name="Picture 5"/>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9552384" y="135562"/>
            <a:ext cx="2344864" cy="564967"/>
          </a:xfrm>
          <a:prstGeom prst="rect">
            <a:avLst/>
          </a:prstGeom>
        </p:spPr>
      </p:pic>
      <p:sp>
        <p:nvSpPr>
          <p:cNvPr id="12" name="Rectangle 11">
            <a:extLst>
              <a:ext uri="{FF2B5EF4-FFF2-40B4-BE49-F238E27FC236}">
                <a16:creationId xmlns:a16="http://schemas.microsoft.com/office/drawing/2014/main" id="{ADA28A2E-31F2-477D-9C26-F45FD1B64069}"/>
              </a:ext>
            </a:extLst>
          </p:cNvPr>
          <p:cNvSpPr/>
          <p:nvPr userDrawn="1"/>
        </p:nvSpPr>
        <p:spPr>
          <a:xfrm flipH="1" flipV="1">
            <a:off x="1" y="5301208"/>
            <a:ext cx="8496267" cy="1556792"/>
          </a:xfrm>
          <a:prstGeom prst="rect">
            <a:avLst/>
          </a:prstGeom>
          <a:gradFill flip="none" rotWithShape="1">
            <a:gsLst>
              <a:gs pos="48000">
                <a:schemeClr val="bg1"/>
              </a:gs>
              <a:gs pos="0">
                <a:schemeClr val="accent6"/>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3" name="Rectangle 12">
            <a:extLst>
              <a:ext uri="{FF2B5EF4-FFF2-40B4-BE49-F238E27FC236}">
                <a16:creationId xmlns:a16="http://schemas.microsoft.com/office/drawing/2014/main" id="{BA74B431-3CBE-4E60-BBAC-A97F9C3135D3}"/>
              </a:ext>
            </a:extLst>
          </p:cNvPr>
          <p:cNvSpPr/>
          <p:nvPr userDrawn="1"/>
        </p:nvSpPr>
        <p:spPr>
          <a:xfrm>
            <a:off x="2" y="0"/>
            <a:ext cx="12191999" cy="2132856"/>
          </a:xfrm>
          <a:prstGeom prst="rect">
            <a:avLst/>
          </a:prstGeom>
          <a:gradFill flip="none" rotWithShape="1">
            <a:gsLst>
              <a:gs pos="56000">
                <a:schemeClr val="bg1"/>
              </a:gs>
              <a:gs pos="0">
                <a:schemeClr val="accent6"/>
              </a:gs>
            </a:gsLst>
            <a:lin ang="6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pic>
        <p:nvPicPr>
          <p:cNvPr id="14" name="Picture 2" descr="\\iaea.org\Secretariat\MTCD\PublishingCurrent\2017\IAEA\17-42841_LOGO_IAEA_update\Design\Presentation_IAEA\IAEA_Logo_SHORT_vertical_white.png">
            <a:extLst>
              <a:ext uri="{FF2B5EF4-FFF2-40B4-BE49-F238E27FC236}">
                <a16:creationId xmlns:a16="http://schemas.microsoft.com/office/drawing/2014/main" id="{EE747E8A-9D4C-4CCB-9947-E9076EDF0FA9}"/>
              </a:ext>
            </a:extLst>
          </p:cNvPr>
          <p:cNvPicPr>
            <a:picLocks noChangeAspect="1" noChangeArrowheads="1"/>
          </p:cNvPicPr>
          <p:nvPr userDrawn="1"/>
        </p:nvPicPr>
        <p:blipFill>
          <a:blip r:embed="rId21" cstate="print">
            <a:extLst>
              <a:ext uri="{28A0092B-C50C-407E-A947-70E740481C1C}">
                <a14:useLocalDpi xmlns:a14="http://schemas.microsoft.com/office/drawing/2010/main" val="0"/>
              </a:ext>
            </a:extLst>
          </a:blip>
          <a:srcRect/>
          <a:stretch>
            <a:fillRect/>
          </a:stretch>
        </p:blipFill>
        <p:spPr bwMode="auto">
          <a:xfrm>
            <a:off x="11424592" y="180053"/>
            <a:ext cx="592928" cy="728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9023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59" r:id="rId18"/>
  </p:sldLayoutIdLst>
  <p:hf hdr="0"/>
  <p:txStyles>
    <p:titleStyle>
      <a:lvl1pPr algn="l" defTabSz="914377" rtl="0" eaLnBrk="1" latinLnBrk="0" hangingPunct="1">
        <a:spcBef>
          <a:spcPct val="0"/>
        </a:spcBef>
        <a:buNone/>
        <a:defRPr sz="3600" b="1" kern="1200">
          <a:solidFill>
            <a:schemeClr val="tx2"/>
          </a:solidFill>
          <a:latin typeface="Arial "/>
          <a:ea typeface="+mj-ea"/>
          <a:cs typeface="+mj-cs"/>
        </a:defRPr>
      </a:lvl1pPr>
    </p:titleStyle>
    <p:bodyStyle>
      <a:lvl1pPr marL="342891" indent="-342891" algn="l" defTabSz="914377" rtl="0" eaLnBrk="1" latinLnBrk="0" hangingPunct="1">
        <a:spcBef>
          <a:spcPct val="20000"/>
        </a:spcBef>
        <a:buFont typeface="Arial" panose="020B0604020202020204" pitchFamily="34" charset="0"/>
        <a:buChar char="•"/>
        <a:defRPr sz="3200" kern="1200">
          <a:solidFill>
            <a:srgbClr val="000000"/>
          </a:solidFill>
          <a:latin typeface="Arial "/>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rgbClr val="000000"/>
          </a:solidFill>
          <a:latin typeface="Arial "/>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rgbClr val="000000"/>
          </a:solidFill>
          <a:latin typeface="Arial "/>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07370" y="1052736"/>
            <a:ext cx="11425271" cy="2232248"/>
          </a:xfrm>
        </p:spPr>
        <p:txBody>
          <a:bodyPr>
            <a:noAutofit/>
          </a:bodyPr>
          <a:lstStyle/>
          <a:p>
            <a:r>
              <a:rPr lang="en-GB" sz="4000" dirty="0">
                <a:solidFill>
                  <a:srgbClr val="003399"/>
                </a:solidFill>
              </a:rPr>
              <a:t>Contribution of New Radiation Response Models to International Radiation Protection Guidelines</a:t>
            </a:r>
          </a:p>
        </p:txBody>
      </p:sp>
      <p:sp>
        <p:nvSpPr>
          <p:cNvPr id="4" name="Subtitle 3"/>
          <p:cNvSpPr>
            <a:spLocks noGrp="1"/>
          </p:cNvSpPr>
          <p:nvPr>
            <p:ph type="subTitle" idx="1"/>
          </p:nvPr>
        </p:nvSpPr>
        <p:spPr>
          <a:xfrm>
            <a:off x="359362" y="3429000"/>
            <a:ext cx="11425271" cy="2952328"/>
          </a:xfrm>
        </p:spPr>
        <p:txBody>
          <a:bodyPr>
            <a:normAutofit fontScale="85000" lnSpcReduction="10000"/>
          </a:bodyPr>
          <a:lstStyle/>
          <a:p>
            <a:r>
              <a:rPr lang="en-US" sz="3200" dirty="0"/>
              <a:t>Oleg   Belyakov*, Eduardo Zubizarreta**, and May Abdel Wahab***</a:t>
            </a:r>
          </a:p>
          <a:p>
            <a:pPr>
              <a:spcBef>
                <a:spcPts val="1200"/>
              </a:spcBef>
            </a:pPr>
            <a:r>
              <a:rPr lang="en-US" sz="3200" i="1" dirty="0"/>
              <a:t>*Radiation Biologist, speaker</a:t>
            </a:r>
          </a:p>
          <a:p>
            <a:r>
              <a:rPr lang="en-US" sz="3200" i="1" dirty="0"/>
              <a:t>**Head of the </a:t>
            </a:r>
            <a:r>
              <a:rPr lang="en-GB" sz="3200" i="1" dirty="0"/>
              <a:t>Section of Applied Radiation Biology and Radiotherapy </a:t>
            </a:r>
            <a:endParaRPr lang="en-US" sz="3200" i="1" dirty="0"/>
          </a:p>
          <a:p>
            <a:r>
              <a:rPr lang="en-US" sz="3200" i="1" dirty="0"/>
              <a:t>***Director of the Division of Human Health</a:t>
            </a:r>
          </a:p>
          <a:p>
            <a:pPr>
              <a:spcBef>
                <a:spcPts val="1200"/>
              </a:spcBef>
            </a:pPr>
            <a:r>
              <a:rPr lang="en-GB" sz="3200" i="1" dirty="0"/>
              <a:t>Department of Nuclear Sciences and Applications</a:t>
            </a:r>
            <a:endParaRPr lang="en-US" sz="3200" i="1" dirty="0"/>
          </a:p>
          <a:p>
            <a:r>
              <a:rPr lang="en-US" sz="3200" i="1" dirty="0"/>
              <a:t>International Atomic Energy Agency, Vienna</a:t>
            </a:r>
            <a:endParaRPr lang="en-GB" sz="2400" i="1" dirty="0"/>
          </a:p>
        </p:txBody>
      </p:sp>
      <p:sp>
        <p:nvSpPr>
          <p:cNvPr id="2" name="TextBox 1">
            <a:extLst>
              <a:ext uri="{FF2B5EF4-FFF2-40B4-BE49-F238E27FC236}">
                <a16:creationId xmlns:a16="http://schemas.microsoft.com/office/drawing/2014/main" id="{3BF0B961-B546-4319-A44C-903FDBB7A6DB}"/>
              </a:ext>
            </a:extLst>
          </p:cNvPr>
          <p:cNvSpPr txBox="1"/>
          <p:nvPr/>
        </p:nvSpPr>
        <p:spPr>
          <a:xfrm>
            <a:off x="407368" y="6351711"/>
            <a:ext cx="11500264" cy="461665"/>
          </a:xfrm>
          <a:prstGeom prst="rect">
            <a:avLst/>
          </a:prstGeom>
          <a:noFill/>
        </p:spPr>
        <p:txBody>
          <a:bodyPr wrap="none" rtlCol="0">
            <a:spAutoFit/>
          </a:bodyPr>
          <a:lstStyle/>
          <a:p>
            <a:r>
              <a:rPr lang="en-US" sz="2400" dirty="0"/>
              <a:t>Disclaimer: this presentation has neither been approved nor endorsed by the IAEA</a:t>
            </a:r>
            <a:endParaRPr lang="en-GB" sz="2400" dirty="0"/>
          </a:p>
        </p:txBody>
      </p:sp>
    </p:spTree>
    <p:extLst>
      <p:ext uri="{BB962C8B-B14F-4D97-AF65-F5344CB8AC3E}">
        <p14:creationId xmlns:p14="http://schemas.microsoft.com/office/powerpoint/2010/main" val="3827987102"/>
      </p:ext>
    </p:extLst>
  </p:cSld>
  <p:clrMapOvr>
    <a:masterClrMapping/>
  </p:clrMapOvr>
  <p:transition spd="slow">
    <p:cover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51" y="116632"/>
            <a:ext cx="11033301" cy="864096"/>
          </a:xfrm>
        </p:spPr>
        <p:txBody>
          <a:bodyPr>
            <a:normAutofit fontScale="90000"/>
          </a:bodyPr>
          <a:lstStyle/>
          <a:p>
            <a:r>
              <a:rPr lang="en-GB" dirty="0"/>
              <a:t>How to measure radiation sensitivity and susceptibility?</a:t>
            </a:r>
          </a:p>
        </p:txBody>
      </p:sp>
      <p:sp>
        <p:nvSpPr>
          <p:cNvPr id="3" name="Content Placeholder 2"/>
          <p:cNvSpPr>
            <a:spLocks noGrp="1"/>
          </p:cNvSpPr>
          <p:nvPr>
            <p:ph idx="1"/>
          </p:nvPr>
        </p:nvSpPr>
        <p:spPr>
          <a:xfrm>
            <a:off x="335360" y="1124744"/>
            <a:ext cx="11449272" cy="5256584"/>
          </a:xfrm>
        </p:spPr>
        <p:txBody>
          <a:bodyPr anchor="ctr" anchorCtr="0">
            <a:noAutofit/>
          </a:bodyPr>
          <a:lstStyle/>
          <a:p>
            <a:pPr algn="just">
              <a:spcBef>
                <a:spcPts val="0"/>
              </a:spcBef>
              <a:buClr>
                <a:schemeClr val="bg2">
                  <a:lumMod val="10000"/>
                </a:schemeClr>
              </a:buClr>
            </a:pPr>
            <a:r>
              <a:rPr lang="en-US" sz="2800" dirty="0">
                <a:solidFill>
                  <a:srgbClr val="FF0000"/>
                </a:solidFill>
              </a:rPr>
              <a:t>Biodosimetry methods</a:t>
            </a:r>
            <a:r>
              <a:rPr lang="en-US" sz="2800" dirty="0"/>
              <a:t> could be used for measurement of radiation sensitivity and susceptibility.</a:t>
            </a:r>
          </a:p>
          <a:p>
            <a:pPr algn="just">
              <a:spcBef>
                <a:spcPts val="0"/>
              </a:spcBef>
              <a:buClr>
                <a:schemeClr val="bg2">
                  <a:lumMod val="10000"/>
                </a:schemeClr>
              </a:buClr>
            </a:pPr>
            <a:r>
              <a:rPr lang="en-US" sz="2800" dirty="0"/>
              <a:t>IAEA launched a new Coordinated Research Project E35010 “</a:t>
            </a:r>
            <a:r>
              <a:rPr lang="en-US" sz="2800" dirty="0">
                <a:solidFill>
                  <a:srgbClr val="FF0000"/>
                </a:solidFill>
              </a:rPr>
              <a:t>Applications of Biological Dosimetry Methods </a:t>
            </a:r>
            <a:r>
              <a:rPr lang="en-US" sz="2800" dirty="0">
                <a:solidFill>
                  <a:schemeClr val="bg2">
                    <a:lumMod val="10000"/>
                  </a:schemeClr>
                </a:solidFill>
              </a:rPr>
              <a:t>in </a:t>
            </a:r>
            <a:r>
              <a:rPr lang="en-US" sz="2800" dirty="0">
                <a:solidFill>
                  <a:srgbClr val="FF0000"/>
                </a:solidFill>
              </a:rPr>
              <a:t>Radiation Oncology, Nuclear Medicine, Diagnostic and Interventional Radiology</a:t>
            </a:r>
            <a:r>
              <a:rPr lang="en-US" sz="2800" dirty="0"/>
              <a:t>”</a:t>
            </a:r>
            <a:r>
              <a:rPr lang="en-US" sz="2800" dirty="0">
                <a:solidFill>
                  <a:srgbClr val="FF0000"/>
                </a:solidFill>
              </a:rPr>
              <a:t> </a:t>
            </a:r>
            <a:r>
              <a:rPr lang="en-US" sz="2800" dirty="0"/>
              <a:t>(2017-2021), consisted of </a:t>
            </a:r>
            <a:r>
              <a:rPr lang="en-US" sz="2800" dirty="0">
                <a:solidFill>
                  <a:srgbClr val="FF0000"/>
                </a:solidFill>
              </a:rPr>
              <a:t>33 </a:t>
            </a:r>
            <a:r>
              <a:rPr lang="en-US" sz="2800" dirty="0"/>
              <a:t>participating institutions form</a:t>
            </a:r>
            <a:r>
              <a:rPr lang="en-US" sz="2800" dirty="0">
                <a:solidFill>
                  <a:srgbClr val="003399"/>
                </a:solidFill>
              </a:rPr>
              <a:t> </a:t>
            </a:r>
            <a:r>
              <a:rPr lang="en-US" sz="2800" dirty="0">
                <a:solidFill>
                  <a:srgbClr val="FF0000"/>
                </a:solidFill>
              </a:rPr>
              <a:t>29</a:t>
            </a:r>
            <a:r>
              <a:rPr lang="en-US" sz="2800" dirty="0">
                <a:solidFill>
                  <a:srgbClr val="003399"/>
                </a:solidFill>
              </a:rPr>
              <a:t> </a:t>
            </a:r>
            <a:r>
              <a:rPr lang="en-US" sz="2800" dirty="0"/>
              <a:t>IAEA Member States.</a:t>
            </a:r>
          </a:p>
          <a:p>
            <a:pPr algn="just">
              <a:spcBef>
                <a:spcPts val="0"/>
              </a:spcBef>
              <a:buClr>
                <a:schemeClr val="bg2">
                  <a:lumMod val="10000"/>
                </a:schemeClr>
              </a:buClr>
            </a:pPr>
            <a:r>
              <a:rPr lang="en-US" sz="2800" dirty="0"/>
              <a:t>Another option is to use a standardized </a:t>
            </a:r>
            <a:r>
              <a:rPr lang="en-US" sz="2800" dirty="0">
                <a:solidFill>
                  <a:srgbClr val="FF0000"/>
                </a:solidFill>
              </a:rPr>
              <a:t>Clonogenic Cell Survival assay</a:t>
            </a:r>
            <a:r>
              <a:rPr lang="en-US" sz="2800" dirty="0"/>
              <a:t>.</a:t>
            </a:r>
          </a:p>
          <a:p>
            <a:pPr algn="just">
              <a:spcBef>
                <a:spcPts val="0"/>
              </a:spcBef>
              <a:buClr>
                <a:schemeClr val="bg2">
                  <a:lumMod val="10000"/>
                </a:schemeClr>
              </a:buClr>
            </a:pPr>
            <a:r>
              <a:rPr lang="en-US" sz="2800" dirty="0"/>
              <a:t>The IAEA and NIH-NCI are considering to start a new Coordinated Research Project </a:t>
            </a:r>
            <a:r>
              <a:rPr lang="en-GB" sz="2800" dirty="0"/>
              <a:t>“Development of a Technical Manual for </a:t>
            </a:r>
            <a:r>
              <a:rPr lang="en-GB" sz="2800" dirty="0">
                <a:solidFill>
                  <a:srgbClr val="FF0000"/>
                </a:solidFill>
              </a:rPr>
              <a:t>Intrinsic Radiation Sensitivity Assay </a:t>
            </a:r>
            <a:r>
              <a:rPr lang="en-GB" sz="2800" dirty="0"/>
              <a:t>using </a:t>
            </a:r>
            <a:r>
              <a:rPr lang="en-GB" sz="2800" dirty="0">
                <a:solidFill>
                  <a:srgbClr val="FF0000"/>
                </a:solidFill>
              </a:rPr>
              <a:t>Clonogenic Cell Survival</a:t>
            </a:r>
            <a:r>
              <a:rPr lang="en-GB" sz="2800" dirty="0"/>
              <a:t>”.</a:t>
            </a:r>
            <a:endParaRPr lang="en-US" sz="2800" dirty="0"/>
          </a:p>
        </p:txBody>
      </p:sp>
      <p:sp>
        <p:nvSpPr>
          <p:cNvPr id="4" name="Date Placeholder 3"/>
          <p:cNvSpPr>
            <a:spLocks noGrp="1"/>
          </p:cNvSpPr>
          <p:nvPr>
            <p:ph type="dt" sz="half" idx="10"/>
          </p:nvPr>
        </p:nvSpPr>
        <p:spPr/>
        <p:txBody>
          <a:bodyPr/>
          <a:lstStyle/>
          <a:p>
            <a:r>
              <a:rPr lang="en-US"/>
              <a:t>10/01/18</a:t>
            </a:r>
            <a:endParaRPr lang="en-US" dirty="0"/>
          </a:p>
        </p:txBody>
      </p:sp>
      <p:sp>
        <p:nvSpPr>
          <p:cNvPr id="5" name="Footer Placeholder 4"/>
          <p:cNvSpPr>
            <a:spLocks noGrp="1"/>
          </p:cNvSpPr>
          <p:nvPr>
            <p:ph type="ftr" sz="quarter" idx="11"/>
          </p:nvPr>
        </p:nvSpPr>
        <p:spPr/>
        <p:txBody>
          <a:bodyPr/>
          <a:lstStyle/>
          <a:p>
            <a:r>
              <a:rPr lang="de-DE" dirty="0"/>
              <a:t>ANS/HPS, </a:t>
            </a:r>
            <a:r>
              <a:rPr lang="de-DE" dirty="0" err="1"/>
              <a:t>Tri</a:t>
            </a:r>
            <a:r>
              <a:rPr lang="de-DE" dirty="0"/>
              <a:t>-Cities WA, USA, OB</a:t>
            </a:r>
            <a:endParaRPr lang="en-US" dirty="0"/>
          </a:p>
        </p:txBody>
      </p:sp>
      <p:sp>
        <p:nvSpPr>
          <p:cNvPr id="6" name="Slide Number Placeholder 5"/>
          <p:cNvSpPr>
            <a:spLocks noGrp="1"/>
          </p:cNvSpPr>
          <p:nvPr>
            <p:ph type="sldNum" sz="quarter" idx="12"/>
          </p:nvPr>
        </p:nvSpPr>
        <p:spPr/>
        <p:txBody>
          <a:bodyPr/>
          <a:lstStyle/>
          <a:p>
            <a:fld id="{20610AEC-7AC9-4E8E-8AC8-C756B0BCACA1}" type="slidenum">
              <a:rPr lang="en-US" smtClean="0"/>
              <a:t>10</a:t>
            </a:fld>
            <a:endParaRPr lang="en-US" dirty="0"/>
          </a:p>
        </p:txBody>
      </p:sp>
    </p:spTree>
    <p:extLst>
      <p:ext uri="{BB962C8B-B14F-4D97-AF65-F5344CB8AC3E}">
        <p14:creationId xmlns:p14="http://schemas.microsoft.com/office/powerpoint/2010/main" val="2588979183"/>
      </p:ext>
    </p:extLst>
  </p:cSld>
  <p:clrMapOvr>
    <a:masterClrMapping/>
  </p:clrMapOvr>
  <p:transition spd="slow">
    <p:cover di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407368" y="44624"/>
            <a:ext cx="10872349" cy="864096"/>
          </a:xfrm>
        </p:spPr>
        <p:txBody>
          <a:bodyPr>
            <a:noAutofit/>
          </a:bodyPr>
          <a:lstStyle/>
          <a:p>
            <a:r>
              <a:rPr lang="en-US" dirty="0"/>
              <a:t>Validity of LNT hypothesis</a:t>
            </a:r>
            <a:endParaRPr lang="en-GB" dirty="0"/>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5368813" y="1046638"/>
            <a:ext cx="6532111" cy="5298168"/>
          </a:xfrm>
        </p:spPr>
        <p:txBody>
          <a:bodyPr anchor="ctr" anchorCtr="0">
            <a:noAutofit/>
          </a:bodyPr>
          <a:lstStyle/>
          <a:p>
            <a:pPr marL="0" indent="0" algn="just">
              <a:buNone/>
            </a:pPr>
            <a:r>
              <a:rPr lang="en-GB" sz="2800" dirty="0"/>
              <a:t>“The linear non-threshold dose response hypothesis may be used as a simple, convenient method to calculate numbers in radiation protection planning but </a:t>
            </a:r>
            <a:r>
              <a:rPr lang="en-GB" sz="2800" dirty="0">
                <a:solidFill>
                  <a:srgbClr val="FF0000"/>
                </a:solidFill>
              </a:rPr>
              <a:t>should not be mistaken as a stringent scientific conclusion </a:t>
            </a:r>
            <a:r>
              <a:rPr lang="en-GB" sz="2800" dirty="0"/>
              <a:t>directly derived from the present state of knowledge of the processes involved in radiation carcinogenesis”.</a:t>
            </a:r>
          </a:p>
          <a:p>
            <a:pPr marL="0" indent="0" algn="just">
              <a:buNone/>
            </a:pPr>
            <a:r>
              <a:rPr lang="en-GB" sz="2000" dirty="0" err="1"/>
              <a:t>Trott</a:t>
            </a:r>
            <a:r>
              <a:rPr lang="en-GB" sz="2000" dirty="0"/>
              <a:t>, K.R. and M. </a:t>
            </a:r>
            <a:r>
              <a:rPr lang="en-GB" sz="2000" dirty="0" err="1"/>
              <a:t>Rosemann</a:t>
            </a:r>
            <a:r>
              <a:rPr lang="en-GB" sz="2000" dirty="0"/>
              <a:t>, Molecular mechanisms of radiation carcinogenesis and the linear, non-threshold dose response model of radiation risk estimation. </a:t>
            </a:r>
            <a:r>
              <a:rPr lang="en-GB" sz="2000" dirty="0" err="1"/>
              <a:t>Radiat</a:t>
            </a:r>
            <a:r>
              <a:rPr lang="en-GB" sz="2000" dirty="0"/>
              <a:t> Environ </a:t>
            </a:r>
            <a:r>
              <a:rPr lang="en-GB" sz="2000" dirty="0" err="1"/>
              <a:t>Biophys</a:t>
            </a:r>
            <a:r>
              <a:rPr lang="en-GB" sz="2000" dirty="0"/>
              <a:t>, 2000, </a:t>
            </a:r>
            <a:r>
              <a:rPr lang="en-GB" sz="2000" b="1" dirty="0"/>
              <a:t>39</a:t>
            </a:r>
            <a:r>
              <a:rPr lang="en-GB" sz="2000" dirty="0"/>
              <a:t>(2): p. 79-87.</a:t>
            </a:r>
            <a:endParaRPr lang="en-GB" sz="2800"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11</a:t>
            </a:fld>
            <a:endParaRPr lang="en-US" dirty="0"/>
          </a:p>
        </p:txBody>
      </p:sp>
      <p:grpSp>
        <p:nvGrpSpPr>
          <p:cNvPr id="46" name="Group 45">
            <a:extLst>
              <a:ext uri="{FF2B5EF4-FFF2-40B4-BE49-F238E27FC236}">
                <a16:creationId xmlns:a16="http://schemas.microsoft.com/office/drawing/2014/main" id="{E43AC2E3-5D10-465F-9E98-451EF5F2A1B5}"/>
              </a:ext>
            </a:extLst>
          </p:cNvPr>
          <p:cNvGrpSpPr>
            <a:grpSpLocks noChangeAspect="1"/>
          </p:cNvGrpSpPr>
          <p:nvPr/>
        </p:nvGrpSpPr>
        <p:grpSpPr>
          <a:xfrm>
            <a:off x="191344" y="1355462"/>
            <a:ext cx="4917706" cy="4680520"/>
            <a:chOff x="1371600" y="1447800"/>
            <a:chExt cx="5607638" cy="5337175"/>
          </a:xfrm>
        </p:grpSpPr>
        <p:sp>
          <p:nvSpPr>
            <p:cNvPr id="7" name="Line 4">
              <a:extLst>
                <a:ext uri="{FF2B5EF4-FFF2-40B4-BE49-F238E27FC236}">
                  <a16:creationId xmlns:a16="http://schemas.microsoft.com/office/drawing/2014/main" id="{E8FC9BE8-735C-4EB7-8A88-4DD9927CD87F}"/>
                </a:ext>
              </a:extLst>
            </p:cNvPr>
            <p:cNvSpPr>
              <a:spLocks noChangeAspect="1" noChangeShapeType="1"/>
            </p:cNvSpPr>
            <p:nvPr/>
          </p:nvSpPr>
          <p:spPr bwMode="auto">
            <a:xfrm>
              <a:off x="1955800" y="1447800"/>
              <a:ext cx="1588" cy="3116263"/>
            </a:xfrm>
            <a:prstGeom prst="line">
              <a:avLst/>
            </a:prstGeom>
            <a:noFill/>
            <a:ln w="38100">
              <a:solidFill>
                <a:schemeClr val="tx1"/>
              </a:solidFill>
              <a:round/>
              <a:headEnd type="triangle" w="med" len="med"/>
              <a:tailEnd/>
            </a:ln>
            <a:extLst>
              <a:ext uri="{909E8E84-426E-40DD-AFC4-6F175D3DCCD1}">
                <a14:hiddenFill xmlns:a14="http://schemas.microsoft.com/office/drawing/2010/main">
                  <a:noFill/>
                </a14:hiddenFill>
              </a:ext>
            </a:extLst>
          </p:spPr>
          <p:txBody>
            <a:bodyPr bIns="0"/>
            <a:lstStyle/>
            <a:p>
              <a:endParaRPr lang="en-GB"/>
            </a:p>
          </p:txBody>
        </p:sp>
        <p:sp>
          <p:nvSpPr>
            <p:cNvPr id="8" name="Line 5">
              <a:extLst>
                <a:ext uri="{FF2B5EF4-FFF2-40B4-BE49-F238E27FC236}">
                  <a16:creationId xmlns:a16="http://schemas.microsoft.com/office/drawing/2014/main" id="{09D0AC4E-9FAF-423E-9DA5-0E241C78410B}"/>
                </a:ext>
              </a:extLst>
            </p:cNvPr>
            <p:cNvSpPr>
              <a:spLocks noChangeShapeType="1"/>
            </p:cNvSpPr>
            <p:nvPr/>
          </p:nvSpPr>
          <p:spPr bwMode="auto">
            <a:xfrm flipV="1">
              <a:off x="1966913" y="4524982"/>
              <a:ext cx="4923289" cy="18443"/>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bIns="0"/>
            <a:lstStyle/>
            <a:p>
              <a:endParaRPr lang="en-GB"/>
            </a:p>
          </p:txBody>
        </p:sp>
        <p:sp>
          <p:nvSpPr>
            <p:cNvPr id="9" name="Rectangle 6">
              <a:extLst>
                <a:ext uri="{FF2B5EF4-FFF2-40B4-BE49-F238E27FC236}">
                  <a16:creationId xmlns:a16="http://schemas.microsoft.com/office/drawing/2014/main" id="{6580BA3F-E3B8-4E72-A18D-A91D1C891734}"/>
                </a:ext>
              </a:extLst>
            </p:cNvPr>
            <p:cNvSpPr>
              <a:spLocks noChangeArrowheads="1"/>
            </p:cNvSpPr>
            <p:nvPr/>
          </p:nvSpPr>
          <p:spPr bwMode="auto">
            <a:xfrm rot="16200000">
              <a:off x="1257300" y="2695575"/>
              <a:ext cx="59372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folHlink"/>
                  </a:solidFill>
                  <a:miter lim="800000"/>
                  <a:headEnd/>
                  <a:tailEnd/>
                </a14:hiddenLine>
              </a:ext>
            </a:extLst>
          </p:spPr>
          <p:txBody>
            <a:bodyPr wrap="none" lIns="0" tIns="0" rIns="0" bIns="0">
              <a:spAutoFit/>
            </a:bodyPr>
            <a:lstStyle/>
            <a:p>
              <a:r>
                <a:rPr lang="en-US" altLang="en-US">
                  <a:latin typeface="Arial" panose="020B0604020202020204" pitchFamily="34" charset="0"/>
                </a:rPr>
                <a:t>Risk</a:t>
              </a:r>
              <a:endParaRPr lang="en-GB" altLang="en-US">
                <a:latin typeface="Arial" panose="020B0604020202020204" pitchFamily="34" charset="0"/>
              </a:endParaRPr>
            </a:p>
          </p:txBody>
        </p:sp>
        <p:sp>
          <p:nvSpPr>
            <p:cNvPr id="10" name="Rectangle 7">
              <a:extLst>
                <a:ext uri="{FF2B5EF4-FFF2-40B4-BE49-F238E27FC236}">
                  <a16:creationId xmlns:a16="http://schemas.microsoft.com/office/drawing/2014/main" id="{A75101B9-604B-4BF7-B45B-E9DA8B06572C}"/>
                </a:ext>
              </a:extLst>
            </p:cNvPr>
            <p:cNvSpPr>
              <a:spLocks noChangeArrowheads="1"/>
            </p:cNvSpPr>
            <p:nvPr/>
          </p:nvSpPr>
          <p:spPr bwMode="auto">
            <a:xfrm>
              <a:off x="6137687" y="4654550"/>
              <a:ext cx="7127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folHlink"/>
                  </a:solidFill>
                  <a:miter lim="800000"/>
                  <a:headEnd/>
                  <a:tailEnd/>
                </a14:hiddenLine>
              </a:ext>
            </a:extLst>
          </p:spPr>
          <p:txBody>
            <a:bodyPr wrap="none" lIns="0" tIns="0" rIns="0" bIns="0">
              <a:spAutoFit/>
            </a:bodyPr>
            <a:lstStyle/>
            <a:p>
              <a:pPr algn="ctr"/>
              <a:r>
                <a:rPr lang="en-US" altLang="en-US" dirty="0">
                  <a:latin typeface="Arial" panose="020B0604020202020204" pitchFamily="34" charset="0"/>
                </a:rPr>
                <a:t>Dose</a:t>
              </a:r>
              <a:endParaRPr lang="en-GB" altLang="en-US" dirty="0">
                <a:latin typeface="Arial" panose="020B0604020202020204" pitchFamily="34" charset="0"/>
              </a:endParaRPr>
            </a:p>
          </p:txBody>
        </p:sp>
        <p:sp>
          <p:nvSpPr>
            <p:cNvPr id="11" name="Line 8">
              <a:extLst>
                <a:ext uri="{FF2B5EF4-FFF2-40B4-BE49-F238E27FC236}">
                  <a16:creationId xmlns:a16="http://schemas.microsoft.com/office/drawing/2014/main" id="{BE6AA6CE-51CE-4B34-B7E7-DC85A083DE1A}"/>
                </a:ext>
              </a:extLst>
            </p:cNvPr>
            <p:cNvSpPr>
              <a:spLocks noChangeShapeType="1"/>
            </p:cNvSpPr>
            <p:nvPr/>
          </p:nvSpPr>
          <p:spPr bwMode="auto">
            <a:xfrm flipV="1">
              <a:off x="1960563" y="1757363"/>
              <a:ext cx="4111625" cy="2771775"/>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2" name="Rectangle 9">
              <a:extLst>
                <a:ext uri="{FF2B5EF4-FFF2-40B4-BE49-F238E27FC236}">
                  <a16:creationId xmlns:a16="http://schemas.microsoft.com/office/drawing/2014/main" id="{B6905F14-DD68-4386-AF3D-F2CFC0B70916}"/>
                </a:ext>
              </a:extLst>
            </p:cNvPr>
            <p:cNvSpPr>
              <a:spLocks noChangeArrowheads="1"/>
            </p:cNvSpPr>
            <p:nvPr/>
          </p:nvSpPr>
          <p:spPr bwMode="auto">
            <a:xfrm>
              <a:off x="2991728" y="2699731"/>
              <a:ext cx="67310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folHlink"/>
                  </a:solidFill>
                  <a:miter lim="800000"/>
                  <a:headEnd/>
                  <a:tailEnd/>
                </a14:hiddenLine>
              </a:ext>
            </a:extLst>
          </p:spPr>
          <p:txBody>
            <a:bodyPr wrap="none" lIns="0" tIns="0" rIns="0" bIns="0">
              <a:spAutoFit/>
            </a:bodyPr>
            <a:lstStyle/>
            <a:p>
              <a:r>
                <a:rPr lang="en-US" altLang="en-US" sz="2800" dirty="0">
                  <a:solidFill>
                    <a:srgbClr val="FF0000"/>
                  </a:solidFill>
                  <a:latin typeface="Arial" panose="020B0604020202020204" pitchFamily="34" charset="0"/>
                </a:rPr>
                <a:t>LNT</a:t>
              </a:r>
              <a:endParaRPr lang="en-GB" altLang="en-US" sz="2800" dirty="0">
                <a:solidFill>
                  <a:srgbClr val="FF0000"/>
                </a:solidFill>
                <a:latin typeface="Arial" panose="020B0604020202020204" pitchFamily="34" charset="0"/>
              </a:endParaRPr>
            </a:p>
          </p:txBody>
        </p:sp>
        <p:sp>
          <p:nvSpPr>
            <p:cNvPr id="13" name="Oval 10">
              <a:extLst>
                <a:ext uri="{FF2B5EF4-FFF2-40B4-BE49-F238E27FC236}">
                  <a16:creationId xmlns:a16="http://schemas.microsoft.com/office/drawing/2014/main" id="{14D9D0F0-2705-429A-B680-DD340F7DDD25}"/>
                </a:ext>
              </a:extLst>
            </p:cNvPr>
            <p:cNvSpPr>
              <a:spLocks noChangeArrowheads="1"/>
            </p:cNvSpPr>
            <p:nvPr/>
          </p:nvSpPr>
          <p:spPr bwMode="auto">
            <a:xfrm>
              <a:off x="5624513" y="1641475"/>
              <a:ext cx="127000" cy="123825"/>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4" name="Oval 11">
              <a:extLst>
                <a:ext uri="{FF2B5EF4-FFF2-40B4-BE49-F238E27FC236}">
                  <a16:creationId xmlns:a16="http://schemas.microsoft.com/office/drawing/2014/main" id="{0B487F97-B7E1-464B-B092-E788D8BF567E}"/>
                </a:ext>
              </a:extLst>
            </p:cNvPr>
            <p:cNvSpPr>
              <a:spLocks noChangeArrowheads="1"/>
            </p:cNvSpPr>
            <p:nvPr/>
          </p:nvSpPr>
          <p:spPr bwMode="auto">
            <a:xfrm>
              <a:off x="5113338" y="2386013"/>
              <a:ext cx="127000" cy="123825"/>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5" name="Oval 12">
              <a:extLst>
                <a:ext uri="{FF2B5EF4-FFF2-40B4-BE49-F238E27FC236}">
                  <a16:creationId xmlns:a16="http://schemas.microsoft.com/office/drawing/2014/main" id="{1F05711E-6C57-4A7E-BA4D-852180844CA1}"/>
                </a:ext>
              </a:extLst>
            </p:cNvPr>
            <p:cNvSpPr>
              <a:spLocks noChangeArrowheads="1"/>
            </p:cNvSpPr>
            <p:nvPr/>
          </p:nvSpPr>
          <p:spPr bwMode="auto">
            <a:xfrm>
              <a:off x="4714875" y="2900363"/>
              <a:ext cx="128588" cy="123825"/>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 name="Oval 13">
              <a:extLst>
                <a:ext uri="{FF2B5EF4-FFF2-40B4-BE49-F238E27FC236}">
                  <a16:creationId xmlns:a16="http://schemas.microsoft.com/office/drawing/2014/main" id="{B4986B78-996D-4BC3-AE2B-2D6194616B44}"/>
                </a:ext>
              </a:extLst>
            </p:cNvPr>
            <p:cNvSpPr>
              <a:spLocks noChangeArrowheads="1"/>
            </p:cNvSpPr>
            <p:nvPr/>
          </p:nvSpPr>
          <p:spPr bwMode="auto">
            <a:xfrm>
              <a:off x="5873750" y="2695575"/>
              <a:ext cx="128588" cy="125413"/>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 name="Oval 14">
              <a:extLst>
                <a:ext uri="{FF2B5EF4-FFF2-40B4-BE49-F238E27FC236}">
                  <a16:creationId xmlns:a16="http://schemas.microsoft.com/office/drawing/2014/main" id="{76CF1C9E-1614-43EE-878D-1C8CA29F05DB}"/>
                </a:ext>
              </a:extLst>
            </p:cNvPr>
            <p:cNvSpPr>
              <a:spLocks noChangeArrowheads="1"/>
            </p:cNvSpPr>
            <p:nvPr/>
          </p:nvSpPr>
          <p:spPr bwMode="auto">
            <a:xfrm>
              <a:off x="4283075" y="2254250"/>
              <a:ext cx="127000" cy="123825"/>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8" name="Line 15">
              <a:extLst>
                <a:ext uri="{FF2B5EF4-FFF2-40B4-BE49-F238E27FC236}">
                  <a16:creationId xmlns:a16="http://schemas.microsoft.com/office/drawing/2014/main" id="{3DBA2589-D529-4A1A-8C23-44497D988D51}"/>
                </a:ext>
              </a:extLst>
            </p:cNvPr>
            <p:cNvSpPr>
              <a:spLocks noChangeShapeType="1"/>
            </p:cNvSpPr>
            <p:nvPr/>
          </p:nvSpPr>
          <p:spPr bwMode="auto">
            <a:xfrm>
              <a:off x="5943600" y="2336800"/>
              <a:ext cx="0" cy="8064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9" name="Line 16">
              <a:extLst>
                <a:ext uri="{FF2B5EF4-FFF2-40B4-BE49-F238E27FC236}">
                  <a16:creationId xmlns:a16="http://schemas.microsoft.com/office/drawing/2014/main" id="{9A0A5C59-57B1-4231-AF7D-4940ED089FEF}"/>
                </a:ext>
              </a:extLst>
            </p:cNvPr>
            <p:cNvSpPr>
              <a:spLocks noChangeShapeType="1"/>
            </p:cNvSpPr>
            <p:nvPr/>
          </p:nvSpPr>
          <p:spPr bwMode="auto">
            <a:xfrm>
              <a:off x="5880100" y="2336800"/>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0" name="Line 17">
              <a:extLst>
                <a:ext uri="{FF2B5EF4-FFF2-40B4-BE49-F238E27FC236}">
                  <a16:creationId xmlns:a16="http://schemas.microsoft.com/office/drawing/2014/main" id="{9939ABE3-7C3B-4A91-BEA5-8345D7E8D943}"/>
                </a:ext>
              </a:extLst>
            </p:cNvPr>
            <p:cNvSpPr>
              <a:spLocks noChangeShapeType="1"/>
            </p:cNvSpPr>
            <p:nvPr/>
          </p:nvSpPr>
          <p:spPr bwMode="auto">
            <a:xfrm>
              <a:off x="5880100" y="3143250"/>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1" name="Line 18">
              <a:extLst>
                <a:ext uri="{FF2B5EF4-FFF2-40B4-BE49-F238E27FC236}">
                  <a16:creationId xmlns:a16="http://schemas.microsoft.com/office/drawing/2014/main" id="{004819C8-EBB2-44C8-831C-F7D8D8EB72A8}"/>
                </a:ext>
              </a:extLst>
            </p:cNvPr>
            <p:cNvSpPr>
              <a:spLocks noChangeShapeType="1"/>
            </p:cNvSpPr>
            <p:nvPr/>
          </p:nvSpPr>
          <p:spPr bwMode="auto">
            <a:xfrm>
              <a:off x="5176838" y="2032000"/>
              <a:ext cx="0" cy="8064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2" name="Line 19">
              <a:extLst>
                <a:ext uri="{FF2B5EF4-FFF2-40B4-BE49-F238E27FC236}">
                  <a16:creationId xmlns:a16="http://schemas.microsoft.com/office/drawing/2014/main" id="{19BD5E3F-5641-49BD-8D4A-DB60997566F3}"/>
                </a:ext>
              </a:extLst>
            </p:cNvPr>
            <p:cNvSpPr>
              <a:spLocks noChangeShapeType="1"/>
            </p:cNvSpPr>
            <p:nvPr/>
          </p:nvSpPr>
          <p:spPr bwMode="auto">
            <a:xfrm>
              <a:off x="5113338" y="2032000"/>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3" name="Line 20">
              <a:extLst>
                <a:ext uri="{FF2B5EF4-FFF2-40B4-BE49-F238E27FC236}">
                  <a16:creationId xmlns:a16="http://schemas.microsoft.com/office/drawing/2014/main" id="{DA55BDBB-6965-4D56-850F-6DE1A3A1A884}"/>
                </a:ext>
              </a:extLst>
            </p:cNvPr>
            <p:cNvSpPr>
              <a:spLocks noChangeShapeType="1"/>
            </p:cNvSpPr>
            <p:nvPr/>
          </p:nvSpPr>
          <p:spPr bwMode="auto">
            <a:xfrm>
              <a:off x="5113338" y="2838450"/>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4" name="Line 21">
              <a:extLst>
                <a:ext uri="{FF2B5EF4-FFF2-40B4-BE49-F238E27FC236}">
                  <a16:creationId xmlns:a16="http://schemas.microsoft.com/office/drawing/2014/main" id="{E17842D5-A095-4E75-AE1C-1BC389905271}"/>
                </a:ext>
              </a:extLst>
            </p:cNvPr>
            <p:cNvSpPr>
              <a:spLocks noChangeShapeType="1"/>
            </p:cNvSpPr>
            <p:nvPr/>
          </p:nvSpPr>
          <p:spPr bwMode="auto">
            <a:xfrm>
              <a:off x="4794250" y="2563813"/>
              <a:ext cx="0" cy="8064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5" name="Line 22">
              <a:extLst>
                <a:ext uri="{FF2B5EF4-FFF2-40B4-BE49-F238E27FC236}">
                  <a16:creationId xmlns:a16="http://schemas.microsoft.com/office/drawing/2014/main" id="{99B4EB2C-4AD2-4C96-95C3-1C032913ABDE}"/>
                </a:ext>
              </a:extLst>
            </p:cNvPr>
            <p:cNvSpPr>
              <a:spLocks noChangeShapeType="1"/>
            </p:cNvSpPr>
            <p:nvPr/>
          </p:nvSpPr>
          <p:spPr bwMode="auto">
            <a:xfrm>
              <a:off x="4729163" y="2563813"/>
              <a:ext cx="1285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6" name="Line 23">
              <a:extLst>
                <a:ext uri="{FF2B5EF4-FFF2-40B4-BE49-F238E27FC236}">
                  <a16:creationId xmlns:a16="http://schemas.microsoft.com/office/drawing/2014/main" id="{F47EB555-0297-44B5-9A72-2147E95D91DA}"/>
                </a:ext>
              </a:extLst>
            </p:cNvPr>
            <p:cNvSpPr>
              <a:spLocks noChangeShapeType="1"/>
            </p:cNvSpPr>
            <p:nvPr/>
          </p:nvSpPr>
          <p:spPr bwMode="auto">
            <a:xfrm>
              <a:off x="4729163" y="3370263"/>
              <a:ext cx="12858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7" name="Line 24">
              <a:extLst>
                <a:ext uri="{FF2B5EF4-FFF2-40B4-BE49-F238E27FC236}">
                  <a16:creationId xmlns:a16="http://schemas.microsoft.com/office/drawing/2014/main" id="{57E2FFF2-E76B-493E-9F1E-2D17380A8A21}"/>
                </a:ext>
              </a:extLst>
            </p:cNvPr>
            <p:cNvSpPr>
              <a:spLocks noChangeShapeType="1"/>
            </p:cNvSpPr>
            <p:nvPr/>
          </p:nvSpPr>
          <p:spPr bwMode="auto">
            <a:xfrm>
              <a:off x="4346575" y="2068513"/>
              <a:ext cx="0" cy="4953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8" name="Line 25">
              <a:extLst>
                <a:ext uri="{FF2B5EF4-FFF2-40B4-BE49-F238E27FC236}">
                  <a16:creationId xmlns:a16="http://schemas.microsoft.com/office/drawing/2014/main" id="{1584EDB6-7F0E-44BD-8BE8-F880D0F3C5A4}"/>
                </a:ext>
              </a:extLst>
            </p:cNvPr>
            <p:cNvSpPr>
              <a:spLocks noChangeShapeType="1"/>
            </p:cNvSpPr>
            <p:nvPr/>
          </p:nvSpPr>
          <p:spPr bwMode="auto">
            <a:xfrm>
              <a:off x="4283075" y="2068513"/>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29" name="Line 26">
              <a:extLst>
                <a:ext uri="{FF2B5EF4-FFF2-40B4-BE49-F238E27FC236}">
                  <a16:creationId xmlns:a16="http://schemas.microsoft.com/office/drawing/2014/main" id="{1EF13F59-97BD-4960-9F63-96809AB8144F}"/>
                </a:ext>
              </a:extLst>
            </p:cNvPr>
            <p:cNvSpPr>
              <a:spLocks noChangeShapeType="1"/>
            </p:cNvSpPr>
            <p:nvPr/>
          </p:nvSpPr>
          <p:spPr bwMode="auto">
            <a:xfrm>
              <a:off x="4283075" y="2563813"/>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0" name="Line 27">
              <a:extLst>
                <a:ext uri="{FF2B5EF4-FFF2-40B4-BE49-F238E27FC236}">
                  <a16:creationId xmlns:a16="http://schemas.microsoft.com/office/drawing/2014/main" id="{031D7C3E-E128-42B6-A42B-5830F8480657}"/>
                </a:ext>
              </a:extLst>
            </p:cNvPr>
            <p:cNvSpPr>
              <a:spLocks noChangeShapeType="1"/>
            </p:cNvSpPr>
            <p:nvPr/>
          </p:nvSpPr>
          <p:spPr bwMode="auto">
            <a:xfrm>
              <a:off x="5688013" y="1447800"/>
              <a:ext cx="0" cy="496888"/>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1" name="Line 28">
              <a:extLst>
                <a:ext uri="{FF2B5EF4-FFF2-40B4-BE49-F238E27FC236}">
                  <a16:creationId xmlns:a16="http://schemas.microsoft.com/office/drawing/2014/main" id="{1F4448FD-0441-4788-A3CD-5885CE5B8B66}"/>
                </a:ext>
              </a:extLst>
            </p:cNvPr>
            <p:cNvSpPr>
              <a:spLocks noChangeShapeType="1"/>
            </p:cNvSpPr>
            <p:nvPr/>
          </p:nvSpPr>
          <p:spPr bwMode="auto">
            <a:xfrm>
              <a:off x="5624513" y="1447800"/>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2" name="Line 29">
              <a:extLst>
                <a:ext uri="{FF2B5EF4-FFF2-40B4-BE49-F238E27FC236}">
                  <a16:creationId xmlns:a16="http://schemas.microsoft.com/office/drawing/2014/main" id="{AAC95CC2-E475-4A5E-91B1-68E7A4590A2B}"/>
                </a:ext>
              </a:extLst>
            </p:cNvPr>
            <p:cNvSpPr>
              <a:spLocks noChangeShapeType="1"/>
            </p:cNvSpPr>
            <p:nvPr/>
          </p:nvSpPr>
          <p:spPr bwMode="auto">
            <a:xfrm>
              <a:off x="5624513" y="1944688"/>
              <a:ext cx="127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3" name="Rectangle 30">
              <a:extLst>
                <a:ext uri="{FF2B5EF4-FFF2-40B4-BE49-F238E27FC236}">
                  <a16:creationId xmlns:a16="http://schemas.microsoft.com/office/drawing/2014/main" id="{6156924F-FF9D-4777-B45E-C21CDD705E16}"/>
                </a:ext>
              </a:extLst>
            </p:cNvPr>
            <p:cNvSpPr>
              <a:spLocks noChangeArrowheads="1"/>
            </p:cNvSpPr>
            <p:nvPr/>
          </p:nvSpPr>
          <p:spPr bwMode="auto">
            <a:xfrm>
              <a:off x="3518488" y="3576690"/>
              <a:ext cx="34607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folHlink"/>
                  </a:solidFill>
                  <a:miter lim="800000"/>
                  <a:headEnd/>
                  <a:tailEnd/>
                </a14:hiddenLine>
              </a:ext>
            </a:extLst>
          </p:spPr>
          <p:txBody>
            <a:bodyPr wrap="none" lIns="0" tIns="0" rIns="0" bIns="0">
              <a:spAutoFit/>
            </a:bodyPr>
            <a:lstStyle/>
            <a:p>
              <a:pPr algn="ctr"/>
              <a:r>
                <a:rPr lang="en-GB" altLang="en-US" dirty="0">
                  <a:latin typeface="Arial" panose="020B0604020202020204" pitchFamily="34" charset="0"/>
                  <a:cs typeface="Times New Roman" panose="02020603050405020304" pitchFamily="18" charset="0"/>
                </a:rPr>
                <a:t>Epidemiological risk data</a:t>
              </a:r>
              <a:r>
                <a:rPr lang="en-GB" altLang="en-US" dirty="0">
                  <a:latin typeface="Arial" panose="020B0604020202020204" pitchFamily="34" charset="0"/>
                </a:rPr>
                <a:t> </a:t>
              </a:r>
            </a:p>
          </p:txBody>
        </p:sp>
        <p:grpSp>
          <p:nvGrpSpPr>
            <p:cNvPr id="34" name="Group 44">
              <a:extLst>
                <a:ext uri="{FF2B5EF4-FFF2-40B4-BE49-F238E27FC236}">
                  <a16:creationId xmlns:a16="http://schemas.microsoft.com/office/drawing/2014/main" id="{8D969307-39CB-41A1-A107-DC4D2A5488ED}"/>
                </a:ext>
              </a:extLst>
            </p:cNvPr>
            <p:cNvGrpSpPr>
              <a:grpSpLocks/>
            </p:cNvGrpSpPr>
            <p:nvPr/>
          </p:nvGrpSpPr>
          <p:grpSpPr bwMode="auto">
            <a:xfrm>
              <a:off x="1663700" y="4216400"/>
              <a:ext cx="4468813" cy="2568575"/>
              <a:chOff x="1048" y="2656"/>
              <a:chExt cx="2815" cy="1618"/>
            </a:xfrm>
          </p:grpSpPr>
          <p:sp>
            <p:nvSpPr>
              <p:cNvPr id="35" name="Oval 31">
                <a:extLst>
                  <a:ext uri="{FF2B5EF4-FFF2-40B4-BE49-F238E27FC236}">
                    <a16:creationId xmlns:a16="http://schemas.microsoft.com/office/drawing/2014/main" id="{E553F9AF-9D9A-49BC-933C-C6FB2ADCFD39}"/>
                  </a:ext>
                </a:extLst>
              </p:cNvPr>
              <p:cNvSpPr>
                <a:spLocks noChangeArrowheads="1"/>
              </p:cNvSpPr>
              <p:nvPr/>
            </p:nvSpPr>
            <p:spPr bwMode="auto">
              <a:xfrm>
                <a:off x="1048" y="2656"/>
                <a:ext cx="404" cy="391"/>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36" name="Oval 32">
                <a:extLst>
                  <a:ext uri="{FF2B5EF4-FFF2-40B4-BE49-F238E27FC236}">
                    <a16:creationId xmlns:a16="http://schemas.microsoft.com/office/drawing/2014/main" id="{45797DB5-31F0-456A-9452-238F559FA8D7}"/>
                  </a:ext>
                </a:extLst>
              </p:cNvPr>
              <p:cNvSpPr>
                <a:spLocks noChangeArrowheads="1"/>
              </p:cNvSpPr>
              <p:nvPr/>
            </p:nvSpPr>
            <p:spPr bwMode="auto">
              <a:xfrm>
                <a:off x="2495" y="3100"/>
                <a:ext cx="1209" cy="1174"/>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37" name="Line 33">
                <a:extLst>
                  <a:ext uri="{FF2B5EF4-FFF2-40B4-BE49-F238E27FC236}">
                    <a16:creationId xmlns:a16="http://schemas.microsoft.com/office/drawing/2014/main" id="{5277593F-A3EA-4FAF-AB47-4DFEA7557026}"/>
                  </a:ext>
                </a:extLst>
              </p:cNvPr>
              <p:cNvSpPr>
                <a:spLocks noChangeShapeType="1"/>
              </p:cNvSpPr>
              <p:nvPr/>
            </p:nvSpPr>
            <p:spPr bwMode="auto">
              <a:xfrm>
                <a:off x="1383" y="2697"/>
                <a:ext cx="1959" cy="442"/>
              </a:xfrm>
              <a:prstGeom prst="line">
                <a:avLst/>
              </a:prstGeom>
              <a:noFill/>
              <a:ln w="1905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8" name="Line 34">
                <a:extLst>
                  <a:ext uri="{FF2B5EF4-FFF2-40B4-BE49-F238E27FC236}">
                    <a16:creationId xmlns:a16="http://schemas.microsoft.com/office/drawing/2014/main" id="{603170BE-70D2-4648-890B-6EA123AA2EB8}"/>
                  </a:ext>
                </a:extLst>
              </p:cNvPr>
              <p:cNvSpPr>
                <a:spLocks noChangeShapeType="1"/>
              </p:cNvSpPr>
              <p:nvPr/>
            </p:nvSpPr>
            <p:spPr bwMode="auto">
              <a:xfrm>
                <a:off x="1179" y="3051"/>
                <a:ext cx="1438" cy="987"/>
              </a:xfrm>
              <a:prstGeom prst="line">
                <a:avLst/>
              </a:prstGeom>
              <a:noFill/>
              <a:ln w="1905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39" name="Line 35">
                <a:extLst>
                  <a:ext uri="{FF2B5EF4-FFF2-40B4-BE49-F238E27FC236}">
                    <a16:creationId xmlns:a16="http://schemas.microsoft.com/office/drawing/2014/main" id="{9817D2E4-0118-4E13-A649-81065B96C15B}"/>
                  </a:ext>
                </a:extLst>
              </p:cNvPr>
              <p:cNvSpPr>
                <a:spLocks noChangeAspect="1" noChangeShapeType="1"/>
              </p:cNvSpPr>
              <p:nvPr/>
            </p:nvSpPr>
            <p:spPr bwMode="auto">
              <a:xfrm>
                <a:off x="2819" y="3171"/>
                <a:ext cx="0" cy="86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bIns="0"/>
              <a:lstStyle/>
              <a:p>
                <a:endParaRPr lang="en-GB"/>
              </a:p>
            </p:txBody>
          </p:sp>
          <p:sp>
            <p:nvSpPr>
              <p:cNvPr id="40" name="Line 36">
                <a:extLst>
                  <a:ext uri="{FF2B5EF4-FFF2-40B4-BE49-F238E27FC236}">
                    <a16:creationId xmlns:a16="http://schemas.microsoft.com/office/drawing/2014/main" id="{8683D7B9-2199-4229-BE9F-7790866B1CCA}"/>
                  </a:ext>
                </a:extLst>
              </p:cNvPr>
              <p:cNvSpPr>
                <a:spLocks noChangeShapeType="1"/>
              </p:cNvSpPr>
              <p:nvPr/>
            </p:nvSpPr>
            <p:spPr bwMode="auto">
              <a:xfrm>
                <a:off x="2826" y="4025"/>
                <a:ext cx="765" cy="3"/>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bIns="0"/>
              <a:lstStyle/>
              <a:p>
                <a:endParaRPr lang="en-GB"/>
              </a:p>
            </p:txBody>
          </p:sp>
          <p:sp>
            <p:nvSpPr>
              <p:cNvPr id="41" name="Line 37">
                <a:extLst>
                  <a:ext uri="{FF2B5EF4-FFF2-40B4-BE49-F238E27FC236}">
                    <a16:creationId xmlns:a16="http://schemas.microsoft.com/office/drawing/2014/main" id="{159D21E9-8F2B-40A3-9558-07B23237A547}"/>
                  </a:ext>
                </a:extLst>
              </p:cNvPr>
              <p:cNvSpPr>
                <a:spLocks noChangeShapeType="1"/>
              </p:cNvSpPr>
              <p:nvPr/>
            </p:nvSpPr>
            <p:spPr bwMode="auto">
              <a:xfrm flipV="1">
                <a:off x="2828" y="3428"/>
                <a:ext cx="816" cy="587"/>
              </a:xfrm>
              <a:prstGeom prst="line">
                <a:avLst/>
              </a:prstGeom>
              <a:noFill/>
              <a:ln w="381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42" name="Freeform 38">
                <a:extLst>
                  <a:ext uri="{FF2B5EF4-FFF2-40B4-BE49-F238E27FC236}">
                    <a16:creationId xmlns:a16="http://schemas.microsoft.com/office/drawing/2014/main" id="{AD7E6C8B-F920-4111-ACB8-39AFE2B68D43}"/>
                  </a:ext>
                </a:extLst>
              </p:cNvPr>
              <p:cNvSpPr>
                <a:spLocks/>
              </p:cNvSpPr>
              <p:nvPr/>
            </p:nvSpPr>
            <p:spPr bwMode="auto">
              <a:xfrm>
                <a:off x="2831" y="3254"/>
                <a:ext cx="828" cy="747"/>
              </a:xfrm>
              <a:custGeom>
                <a:avLst/>
                <a:gdLst>
                  <a:gd name="T0" fmla="*/ 0 w 987"/>
                  <a:gd name="T1" fmla="*/ 918 h 918"/>
                  <a:gd name="T2" fmla="*/ 27 w 987"/>
                  <a:gd name="T3" fmla="*/ 816 h 918"/>
                  <a:gd name="T4" fmla="*/ 123 w 987"/>
                  <a:gd name="T5" fmla="*/ 720 h 918"/>
                  <a:gd name="T6" fmla="*/ 411 w 987"/>
                  <a:gd name="T7" fmla="*/ 480 h 918"/>
                  <a:gd name="T8" fmla="*/ 891 w 987"/>
                  <a:gd name="T9" fmla="*/ 96 h 918"/>
                  <a:gd name="T10" fmla="*/ 987 w 987"/>
                  <a:gd name="T11" fmla="*/ 0 h 918"/>
                </a:gdLst>
                <a:ahLst/>
                <a:cxnLst>
                  <a:cxn ang="0">
                    <a:pos x="T0" y="T1"/>
                  </a:cxn>
                  <a:cxn ang="0">
                    <a:pos x="T2" y="T3"/>
                  </a:cxn>
                  <a:cxn ang="0">
                    <a:pos x="T4" y="T5"/>
                  </a:cxn>
                  <a:cxn ang="0">
                    <a:pos x="T6" y="T7"/>
                  </a:cxn>
                  <a:cxn ang="0">
                    <a:pos x="T8" y="T9"/>
                  </a:cxn>
                  <a:cxn ang="0">
                    <a:pos x="T10" y="T11"/>
                  </a:cxn>
                </a:cxnLst>
                <a:rect l="0" t="0" r="r" b="b"/>
                <a:pathLst>
                  <a:path w="987" h="918">
                    <a:moveTo>
                      <a:pt x="0" y="918"/>
                    </a:moveTo>
                    <a:cubicBezTo>
                      <a:pt x="4" y="902"/>
                      <a:pt x="7" y="849"/>
                      <a:pt x="27" y="816"/>
                    </a:cubicBezTo>
                    <a:cubicBezTo>
                      <a:pt x="47" y="783"/>
                      <a:pt x="59" y="776"/>
                      <a:pt x="123" y="720"/>
                    </a:cubicBezTo>
                    <a:cubicBezTo>
                      <a:pt x="187" y="664"/>
                      <a:pt x="283" y="584"/>
                      <a:pt x="411" y="480"/>
                    </a:cubicBezTo>
                    <a:cubicBezTo>
                      <a:pt x="539" y="376"/>
                      <a:pt x="795" y="176"/>
                      <a:pt x="891" y="96"/>
                    </a:cubicBezTo>
                    <a:cubicBezTo>
                      <a:pt x="987" y="16"/>
                      <a:pt x="987" y="8"/>
                      <a:pt x="987" y="0"/>
                    </a:cubicBezTo>
                  </a:path>
                </a:pathLst>
              </a:custGeom>
              <a:noFill/>
              <a:ln w="28575" cap="flat" cmpd="sng">
                <a:solidFill>
                  <a:schemeClr val="tx1"/>
                </a:solidFill>
                <a:prstDash val="sysDot"/>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3" name="Rectangle 39">
                <a:extLst>
                  <a:ext uri="{FF2B5EF4-FFF2-40B4-BE49-F238E27FC236}">
                    <a16:creationId xmlns:a16="http://schemas.microsoft.com/office/drawing/2014/main" id="{53B7B8A8-2AF9-4353-B7D8-A9618D9BD33B}"/>
                  </a:ext>
                </a:extLst>
              </p:cNvPr>
              <p:cNvSpPr>
                <a:spLocks noChangeArrowheads="1"/>
              </p:cNvSpPr>
              <p:nvPr/>
            </p:nvSpPr>
            <p:spPr bwMode="auto">
              <a:xfrm rot="3023022">
                <a:off x="3538" y="3231"/>
                <a:ext cx="195" cy="120"/>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44" name="Freeform 40">
                <a:extLst>
                  <a:ext uri="{FF2B5EF4-FFF2-40B4-BE49-F238E27FC236}">
                    <a16:creationId xmlns:a16="http://schemas.microsoft.com/office/drawing/2014/main" id="{38DFF772-568D-4E4E-9E04-9DEEFDFDF78D}"/>
                  </a:ext>
                </a:extLst>
              </p:cNvPr>
              <p:cNvSpPr>
                <a:spLocks/>
              </p:cNvSpPr>
              <p:nvPr/>
            </p:nvSpPr>
            <p:spPr bwMode="auto">
              <a:xfrm rot="17245642" flipV="1">
                <a:off x="2922" y="3352"/>
                <a:ext cx="803" cy="770"/>
              </a:xfrm>
              <a:custGeom>
                <a:avLst/>
                <a:gdLst>
                  <a:gd name="T0" fmla="*/ 0 w 987"/>
                  <a:gd name="T1" fmla="*/ 918 h 918"/>
                  <a:gd name="T2" fmla="*/ 27 w 987"/>
                  <a:gd name="T3" fmla="*/ 816 h 918"/>
                  <a:gd name="T4" fmla="*/ 123 w 987"/>
                  <a:gd name="T5" fmla="*/ 720 h 918"/>
                  <a:gd name="T6" fmla="*/ 411 w 987"/>
                  <a:gd name="T7" fmla="*/ 480 h 918"/>
                  <a:gd name="T8" fmla="*/ 891 w 987"/>
                  <a:gd name="T9" fmla="*/ 96 h 918"/>
                  <a:gd name="T10" fmla="*/ 987 w 987"/>
                  <a:gd name="T11" fmla="*/ 0 h 918"/>
                </a:gdLst>
                <a:ahLst/>
                <a:cxnLst>
                  <a:cxn ang="0">
                    <a:pos x="T0" y="T1"/>
                  </a:cxn>
                  <a:cxn ang="0">
                    <a:pos x="T2" y="T3"/>
                  </a:cxn>
                  <a:cxn ang="0">
                    <a:pos x="T4" y="T5"/>
                  </a:cxn>
                  <a:cxn ang="0">
                    <a:pos x="T6" y="T7"/>
                  </a:cxn>
                  <a:cxn ang="0">
                    <a:pos x="T8" y="T9"/>
                  </a:cxn>
                  <a:cxn ang="0">
                    <a:pos x="T10" y="T11"/>
                  </a:cxn>
                </a:cxnLst>
                <a:rect l="0" t="0" r="r" b="b"/>
                <a:pathLst>
                  <a:path w="987" h="918">
                    <a:moveTo>
                      <a:pt x="0" y="918"/>
                    </a:moveTo>
                    <a:cubicBezTo>
                      <a:pt x="4" y="902"/>
                      <a:pt x="7" y="849"/>
                      <a:pt x="27" y="816"/>
                    </a:cubicBezTo>
                    <a:cubicBezTo>
                      <a:pt x="47" y="783"/>
                      <a:pt x="59" y="776"/>
                      <a:pt x="123" y="720"/>
                    </a:cubicBezTo>
                    <a:cubicBezTo>
                      <a:pt x="187" y="664"/>
                      <a:pt x="283" y="584"/>
                      <a:pt x="411" y="480"/>
                    </a:cubicBezTo>
                    <a:cubicBezTo>
                      <a:pt x="539" y="376"/>
                      <a:pt x="795" y="176"/>
                      <a:pt x="891" y="96"/>
                    </a:cubicBezTo>
                    <a:cubicBezTo>
                      <a:pt x="987" y="16"/>
                      <a:pt x="987" y="8"/>
                      <a:pt x="987" y="0"/>
                    </a:cubicBezTo>
                  </a:path>
                </a:pathLst>
              </a:custGeom>
              <a:noFill/>
              <a:ln w="28575" cap="flat" cmpd="sng">
                <a:solidFill>
                  <a:schemeClr val="tx1"/>
                </a:solidFill>
                <a:prstDash val="sysDot"/>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45" name="Rectangle 41">
                <a:extLst>
                  <a:ext uri="{FF2B5EF4-FFF2-40B4-BE49-F238E27FC236}">
                    <a16:creationId xmlns:a16="http://schemas.microsoft.com/office/drawing/2014/main" id="{8219CB14-A0F6-40DD-B590-B6726899A4E3}"/>
                  </a:ext>
                </a:extLst>
              </p:cNvPr>
              <p:cNvSpPr>
                <a:spLocks noChangeArrowheads="1"/>
              </p:cNvSpPr>
              <p:nvPr/>
            </p:nvSpPr>
            <p:spPr bwMode="auto">
              <a:xfrm rot="4299139">
                <a:off x="3679" y="3420"/>
                <a:ext cx="195" cy="173"/>
              </a:xfrm>
              <a:prstGeom prst="rect">
                <a:avLst/>
              </a:prstGeom>
              <a:solidFill>
                <a:schemeClr val="bg1"/>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grpSp>
      </p:grpSp>
      <p:grpSp>
        <p:nvGrpSpPr>
          <p:cNvPr id="50" name="Group 49">
            <a:extLst>
              <a:ext uri="{FF2B5EF4-FFF2-40B4-BE49-F238E27FC236}">
                <a16:creationId xmlns:a16="http://schemas.microsoft.com/office/drawing/2014/main" id="{3D4C954B-39EF-46D7-9847-9E2170166653}"/>
              </a:ext>
            </a:extLst>
          </p:cNvPr>
          <p:cNvGrpSpPr/>
          <p:nvPr/>
        </p:nvGrpSpPr>
        <p:grpSpPr>
          <a:xfrm>
            <a:off x="107354" y="5189714"/>
            <a:ext cx="4205772" cy="1584993"/>
            <a:chOff x="107354" y="5189714"/>
            <a:chExt cx="4205772" cy="1584993"/>
          </a:xfrm>
        </p:grpSpPr>
        <p:pic>
          <p:nvPicPr>
            <p:cNvPr id="48" name="Picture 47">
              <a:extLst>
                <a:ext uri="{FF2B5EF4-FFF2-40B4-BE49-F238E27FC236}">
                  <a16:creationId xmlns:a16="http://schemas.microsoft.com/office/drawing/2014/main" id="{9832D190-8D68-49DF-966A-55875AA199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354" y="5189714"/>
              <a:ext cx="1573628" cy="158499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49" name="TextBox 48">
              <a:extLst>
                <a:ext uri="{FF2B5EF4-FFF2-40B4-BE49-F238E27FC236}">
                  <a16:creationId xmlns:a16="http://schemas.microsoft.com/office/drawing/2014/main" id="{6CEB5E20-FF64-423E-920C-EAEFA20F0162}"/>
                </a:ext>
              </a:extLst>
            </p:cNvPr>
            <p:cNvSpPr txBox="1"/>
            <p:nvPr/>
          </p:nvSpPr>
          <p:spPr>
            <a:xfrm>
              <a:off x="1781664" y="6114779"/>
              <a:ext cx="2531462" cy="646331"/>
            </a:xfrm>
            <a:prstGeom prst="rect">
              <a:avLst/>
            </a:prstGeom>
            <a:noFill/>
          </p:spPr>
          <p:txBody>
            <a:bodyPr wrap="none" rtlCol="0">
              <a:spAutoFit/>
            </a:bodyPr>
            <a:lstStyle/>
            <a:p>
              <a:r>
                <a:rPr lang="en-US" dirty="0"/>
                <a:t>Prof Francis </a:t>
              </a:r>
              <a:r>
                <a:rPr lang="en-US" dirty="0" err="1"/>
                <a:t>Cucinotta</a:t>
              </a:r>
              <a:endParaRPr lang="en-US" dirty="0"/>
            </a:p>
            <a:p>
              <a:r>
                <a:rPr lang="en-US" dirty="0"/>
                <a:t>64</a:t>
              </a:r>
              <a:r>
                <a:rPr lang="en-US" baseline="30000" dirty="0"/>
                <a:t>th</a:t>
              </a:r>
              <a:r>
                <a:rPr lang="en-US" dirty="0"/>
                <a:t> RRS, 2018</a:t>
              </a:r>
              <a:endParaRPr lang="en-GB" dirty="0"/>
            </a:p>
          </p:txBody>
        </p:sp>
      </p:grpSp>
    </p:spTree>
    <p:extLst>
      <p:ext uri="{BB962C8B-B14F-4D97-AF65-F5344CB8AC3E}">
        <p14:creationId xmlns:p14="http://schemas.microsoft.com/office/powerpoint/2010/main" val="1471596648"/>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bioone.org/na101/home/literatum/publisher/bioone/journals/content/rare/2012/00337587-177.6/rr2780.1/production/images/large/i0033-7587-177-6-751-f02.jpeg">
            <a:extLst>
              <a:ext uri="{FF2B5EF4-FFF2-40B4-BE49-F238E27FC236}">
                <a16:creationId xmlns:a16="http://schemas.microsoft.com/office/drawing/2014/main" id="{7815ACA0-26F6-476E-B750-74427708A47B}"/>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4722"/>
          <a:stretch/>
        </p:blipFill>
        <p:spPr bwMode="auto">
          <a:xfrm>
            <a:off x="6724776" y="3861048"/>
            <a:ext cx="3307661" cy="22322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p:txBody>
          <a:bodyPr/>
          <a:lstStyle/>
          <a:p>
            <a:r>
              <a:rPr lang="en-US" dirty="0"/>
              <a:t>Spatially Fractionated Radiotherapy</a:t>
            </a:r>
            <a:endParaRPr lang="en-GB" dirty="0"/>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191344" y="1109399"/>
            <a:ext cx="6264695" cy="5472608"/>
          </a:xfrm>
        </p:spPr>
        <p:txBody>
          <a:bodyPr>
            <a:noAutofit/>
          </a:bodyPr>
          <a:lstStyle/>
          <a:p>
            <a:pPr marL="265113" indent="-265113" algn="just">
              <a:buClr>
                <a:srgbClr val="000000"/>
              </a:buClr>
            </a:pPr>
            <a:r>
              <a:rPr lang="en-US" sz="2800" dirty="0"/>
              <a:t>Recently a revival of interest to </a:t>
            </a:r>
            <a:r>
              <a:rPr lang="en-US" sz="2800" dirty="0">
                <a:solidFill>
                  <a:srgbClr val="FF0000"/>
                </a:solidFill>
              </a:rPr>
              <a:t>Spatially Fractionated Radiotherapy </a:t>
            </a:r>
            <a:r>
              <a:rPr lang="en-US" sz="2800" dirty="0"/>
              <a:t>(SFRT) is observed.</a:t>
            </a:r>
          </a:p>
          <a:p>
            <a:pPr marL="265113" indent="-265113" algn="just">
              <a:buClr>
                <a:srgbClr val="000000"/>
              </a:buClr>
            </a:pPr>
            <a:r>
              <a:rPr lang="en-US" sz="2800" dirty="0"/>
              <a:t>A number of SFRT </a:t>
            </a:r>
            <a:r>
              <a:rPr lang="en-US" sz="2800" dirty="0">
                <a:solidFill>
                  <a:srgbClr val="FF0000"/>
                </a:solidFill>
              </a:rPr>
              <a:t>experimental </a:t>
            </a:r>
            <a:r>
              <a:rPr lang="en-US" sz="2800" dirty="0"/>
              <a:t>and </a:t>
            </a:r>
            <a:r>
              <a:rPr lang="en-US" sz="2800" dirty="0">
                <a:solidFill>
                  <a:srgbClr val="FF0000"/>
                </a:solidFill>
              </a:rPr>
              <a:t>clinical regiments</a:t>
            </a:r>
            <a:r>
              <a:rPr lang="en-US" sz="2800" dirty="0"/>
              <a:t> are available: GRID, FLASH, IBT, Radiosurgery, SRS, LRT, and MRT.</a:t>
            </a:r>
          </a:p>
          <a:p>
            <a:pPr marL="265113" indent="-265113" algn="just">
              <a:buClr>
                <a:srgbClr val="000000"/>
              </a:buClr>
            </a:pPr>
            <a:r>
              <a:rPr lang="en-US" sz="2800" dirty="0">
                <a:solidFill>
                  <a:srgbClr val="FF0000"/>
                </a:solidFill>
              </a:rPr>
              <a:t>GRID, IBT, Radiosurgery</a:t>
            </a:r>
            <a:r>
              <a:rPr lang="en-US" sz="2800" dirty="0"/>
              <a:t>, and </a:t>
            </a:r>
            <a:r>
              <a:rPr lang="en-US" sz="2800" dirty="0">
                <a:solidFill>
                  <a:srgbClr val="FF0000"/>
                </a:solidFill>
              </a:rPr>
              <a:t>SRS </a:t>
            </a:r>
            <a:r>
              <a:rPr lang="en-US" sz="2800" dirty="0"/>
              <a:t>are </a:t>
            </a:r>
            <a:r>
              <a:rPr lang="en-US" sz="2800" dirty="0">
                <a:solidFill>
                  <a:srgbClr val="FF0000"/>
                </a:solidFill>
              </a:rPr>
              <a:t>used in clinic</a:t>
            </a:r>
            <a:r>
              <a:rPr lang="en-US" sz="2800" dirty="0"/>
              <a:t>; </a:t>
            </a:r>
            <a:r>
              <a:rPr lang="en-US" sz="2800" dirty="0">
                <a:solidFill>
                  <a:srgbClr val="FF0000"/>
                </a:solidFill>
              </a:rPr>
              <a:t>LRT, FLASH, MRT </a:t>
            </a:r>
            <a:r>
              <a:rPr lang="en-US" sz="2800" dirty="0"/>
              <a:t>are in </a:t>
            </a:r>
            <a:r>
              <a:rPr lang="en-US" sz="2800" dirty="0">
                <a:solidFill>
                  <a:srgbClr val="FF0000"/>
                </a:solidFill>
              </a:rPr>
              <a:t>pre-clinical stage</a:t>
            </a:r>
            <a:r>
              <a:rPr lang="en-US" sz="2800" dirty="0"/>
              <a:t>.</a:t>
            </a:r>
          </a:p>
          <a:p>
            <a:pPr marL="265113" indent="-265113" algn="just">
              <a:buClr>
                <a:srgbClr val="000000"/>
              </a:buClr>
            </a:pPr>
            <a:r>
              <a:rPr lang="en-GB" sz="2800" dirty="0">
                <a:solidFill>
                  <a:srgbClr val="FF0000"/>
                </a:solidFill>
              </a:rPr>
              <a:t>Better tumour control </a:t>
            </a:r>
            <a:r>
              <a:rPr lang="en-GB" sz="2800" dirty="0"/>
              <a:t>and </a:t>
            </a:r>
            <a:r>
              <a:rPr lang="en-GB" sz="2800" dirty="0">
                <a:solidFill>
                  <a:srgbClr val="FF0000"/>
                </a:solidFill>
              </a:rPr>
              <a:t>lower damage</a:t>
            </a:r>
            <a:r>
              <a:rPr lang="en-GB" sz="2800" dirty="0"/>
              <a:t> to normal tissue.</a:t>
            </a:r>
            <a:endParaRPr lang="en-US" sz="2800"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12</a:t>
            </a:fld>
            <a:endParaRPr lang="en-US" dirty="0"/>
          </a:p>
        </p:txBody>
      </p:sp>
      <p:pic>
        <p:nvPicPr>
          <p:cNvPr id="7" name="Picture 6">
            <a:extLst>
              <a:ext uri="{FF2B5EF4-FFF2-40B4-BE49-F238E27FC236}">
                <a16:creationId xmlns:a16="http://schemas.microsoft.com/office/drawing/2014/main" id="{C2CF112F-486C-456C-BD40-F4EBB9EA392E}"/>
              </a:ext>
            </a:extLst>
          </p:cNvPr>
          <p:cNvPicPr>
            <a:picLocks noChangeAspect="1"/>
          </p:cNvPicPr>
          <p:nvPr/>
        </p:nvPicPr>
        <p:blipFill>
          <a:blip r:embed="rId4"/>
          <a:stretch>
            <a:fillRect/>
          </a:stretch>
        </p:blipFill>
        <p:spPr>
          <a:xfrm>
            <a:off x="6696618" y="1124744"/>
            <a:ext cx="5160022" cy="1842865"/>
          </a:xfrm>
          <a:prstGeom prst="rect">
            <a:avLst/>
          </a:prstGeom>
        </p:spPr>
      </p:pic>
      <p:sp>
        <p:nvSpPr>
          <p:cNvPr id="8" name="Rectangle 7">
            <a:extLst>
              <a:ext uri="{FF2B5EF4-FFF2-40B4-BE49-F238E27FC236}">
                <a16:creationId xmlns:a16="http://schemas.microsoft.com/office/drawing/2014/main" id="{5CB1A0FB-20DE-4495-8DE9-EBC0FF36B117}"/>
              </a:ext>
            </a:extLst>
          </p:cNvPr>
          <p:cNvSpPr/>
          <p:nvPr/>
        </p:nvSpPr>
        <p:spPr>
          <a:xfrm>
            <a:off x="6540325" y="2967609"/>
            <a:ext cx="5472608" cy="707886"/>
          </a:xfrm>
          <a:prstGeom prst="rect">
            <a:avLst/>
          </a:prstGeom>
        </p:spPr>
        <p:txBody>
          <a:bodyPr wrap="square">
            <a:spAutoFit/>
          </a:bodyPr>
          <a:lstStyle/>
          <a:p>
            <a:pPr algn="ctr"/>
            <a:r>
              <a:rPr lang="en-GB" sz="2000" dirty="0"/>
              <a:t>20 (by invitation only) – 21 (open conference) August 2018, NIH-NCI, Bethesda, MD, USA</a:t>
            </a:r>
          </a:p>
        </p:txBody>
      </p:sp>
      <p:sp>
        <p:nvSpPr>
          <p:cNvPr id="11" name="Rectangle 10">
            <a:extLst>
              <a:ext uri="{FF2B5EF4-FFF2-40B4-BE49-F238E27FC236}">
                <a16:creationId xmlns:a16="http://schemas.microsoft.com/office/drawing/2014/main" id="{1F790F20-9D29-4E24-A6AE-E5DCF328F6DE}"/>
              </a:ext>
            </a:extLst>
          </p:cNvPr>
          <p:cNvSpPr/>
          <p:nvPr/>
        </p:nvSpPr>
        <p:spPr>
          <a:xfrm>
            <a:off x="10029934" y="3760002"/>
            <a:ext cx="1824203" cy="2246769"/>
          </a:xfrm>
          <a:prstGeom prst="rect">
            <a:avLst/>
          </a:prstGeom>
        </p:spPr>
        <p:txBody>
          <a:bodyPr wrap="square">
            <a:spAutoFit/>
          </a:bodyPr>
          <a:lstStyle/>
          <a:p>
            <a:pPr algn="ctr"/>
            <a:r>
              <a:rPr lang="en-US" sz="2000" dirty="0"/>
              <a:t>The common feature of SFRT regiments is non-uniform dose distribution</a:t>
            </a:r>
            <a:endParaRPr lang="en-GB" sz="2000" dirty="0"/>
          </a:p>
        </p:txBody>
      </p:sp>
      <p:sp>
        <p:nvSpPr>
          <p:cNvPr id="13" name="Rectangle 12">
            <a:extLst>
              <a:ext uri="{FF2B5EF4-FFF2-40B4-BE49-F238E27FC236}">
                <a16:creationId xmlns:a16="http://schemas.microsoft.com/office/drawing/2014/main" id="{451A4AE6-9D24-4E73-9594-9C2AB65CEE91}"/>
              </a:ext>
            </a:extLst>
          </p:cNvPr>
          <p:cNvSpPr/>
          <p:nvPr/>
        </p:nvSpPr>
        <p:spPr>
          <a:xfrm>
            <a:off x="6724776" y="6060397"/>
            <a:ext cx="5081194" cy="400110"/>
          </a:xfrm>
          <a:prstGeom prst="rect">
            <a:avLst/>
          </a:prstGeom>
        </p:spPr>
        <p:txBody>
          <a:bodyPr wrap="square">
            <a:spAutoFit/>
          </a:bodyPr>
          <a:lstStyle/>
          <a:p>
            <a:pPr algn="ctr"/>
            <a:r>
              <a:rPr lang="en-GB" sz="2000" dirty="0" err="1"/>
              <a:t>Rajalakshmi</a:t>
            </a:r>
            <a:r>
              <a:rPr lang="en-GB" sz="2000" dirty="0"/>
              <a:t> </a:t>
            </a:r>
            <a:r>
              <a:rPr lang="en-GB" sz="2000" i="1" dirty="0"/>
              <a:t>et al. </a:t>
            </a:r>
            <a:r>
              <a:rPr lang="en-GB" sz="2000" dirty="0" err="1"/>
              <a:t>RadRes</a:t>
            </a:r>
            <a:r>
              <a:rPr lang="en-GB" sz="2000" dirty="0"/>
              <a:t>, 2012</a:t>
            </a:r>
          </a:p>
        </p:txBody>
      </p:sp>
    </p:spTree>
    <p:extLst>
      <p:ext uri="{BB962C8B-B14F-4D97-AF65-F5344CB8AC3E}">
        <p14:creationId xmlns:p14="http://schemas.microsoft.com/office/powerpoint/2010/main" val="2965233869"/>
      </p:ext>
    </p:extLst>
  </p:cSld>
  <p:clrMapOvr>
    <a:masterClrMapping/>
  </p:clrMapOvr>
  <p:transition spd="slow">
    <p:cover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335361" y="116632"/>
            <a:ext cx="10961292" cy="864096"/>
          </a:xfrm>
        </p:spPr>
        <p:txBody>
          <a:bodyPr>
            <a:noAutofit/>
          </a:bodyPr>
          <a:lstStyle/>
          <a:p>
            <a:r>
              <a:rPr lang="en-GB" dirty="0"/>
              <a:t>Spatially Fractionated Radiotherapy mechanisms</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13</a:t>
            </a:fld>
            <a:endParaRPr lang="en-US" dirty="0"/>
          </a:p>
        </p:txBody>
      </p:sp>
      <p:sp>
        <p:nvSpPr>
          <p:cNvPr id="9" name="Rectangle 8">
            <a:extLst>
              <a:ext uri="{FF2B5EF4-FFF2-40B4-BE49-F238E27FC236}">
                <a16:creationId xmlns:a16="http://schemas.microsoft.com/office/drawing/2014/main" id="{59D2C26A-181A-4DF4-9F89-8BA774810C87}"/>
              </a:ext>
            </a:extLst>
          </p:cNvPr>
          <p:cNvSpPr/>
          <p:nvPr/>
        </p:nvSpPr>
        <p:spPr>
          <a:xfrm>
            <a:off x="3035660" y="1124744"/>
            <a:ext cx="6120679" cy="553998"/>
          </a:xfrm>
          <a:prstGeom prst="rect">
            <a:avLst/>
          </a:prstGeom>
          <a:solidFill>
            <a:srgbClr val="FF0000">
              <a:alpha val="30000"/>
            </a:srgbClr>
          </a:solidFill>
        </p:spPr>
        <p:txBody>
          <a:bodyPr wrap="square">
            <a:spAutoFit/>
          </a:bodyPr>
          <a:lstStyle/>
          <a:p>
            <a:pPr algn="ctr"/>
            <a:r>
              <a:rPr lang="en-GB" sz="3000" dirty="0">
                <a:solidFill>
                  <a:srgbClr val="000000"/>
                </a:solidFill>
              </a:rPr>
              <a:t>Bystander and abscopal effects</a:t>
            </a:r>
          </a:p>
        </p:txBody>
      </p:sp>
      <p:sp>
        <p:nvSpPr>
          <p:cNvPr id="10" name="Rectangle 9">
            <a:extLst>
              <a:ext uri="{FF2B5EF4-FFF2-40B4-BE49-F238E27FC236}">
                <a16:creationId xmlns:a16="http://schemas.microsoft.com/office/drawing/2014/main" id="{15150846-791D-4F7B-843F-7E72488C868F}"/>
              </a:ext>
            </a:extLst>
          </p:cNvPr>
          <p:cNvSpPr/>
          <p:nvPr/>
        </p:nvSpPr>
        <p:spPr>
          <a:xfrm>
            <a:off x="7320136" y="5062824"/>
            <a:ext cx="3240360" cy="1015663"/>
          </a:xfrm>
          <a:prstGeom prst="rect">
            <a:avLst/>
          </a:prstGeom>
          <a:solidFill>
            <a:srgbClr val="FFFF00">
              <a:alpha val="30000"/>
            </a:srgbClr>
          </a:solidFill>
        </p:spPr>
        <p:txBody>
          <a:bodyPr wrap="square">
            <a:spAutoFit/>
          </a:bodyPr>
          <a:lstStyle/>
          <a:p>
            <a:pPr algn="ctr"/>
            <a:r>
              <a:rPr lang="en-GB" sz="3000" dirty="0">
                <a:solidFill>
                  <a:srgbClr val="000000"/>
                </a:solidFill>
              </a:rPr>
              <a:t>Radiation induced immuno-response</a:t>
            </a:r>
          </a:p>
        </p:txBody>
      </p:sp>
      <p:sp>
        <p:nvSpPr>
          <p:cNvPr id="11" name="Rectangle 10">
            <a:extLst>
              <a:ext uri="{FF2B5EF4-FFF2-40B4-BE49-F238E27FC236}">
                <a16:creationId xmlns:a16="http://schemas.microsoft.com/office/drawing/2014/main" id="{EC5373B7-2324-4BF1-A506-3EC4C439427F}"/>
              </a:ext>
            </a:extLst>
          </p:cNvPr>
          <p:cNvSpPr/>
          <p:nvPr/>
        </p:nvSpPr>
        <p:spPr>
          <a:xfrm>
            <a:off x="1775520" y="4831992"/>
            <a:ext cx="3168352" cy="1477328"/>
          </a:xfrm>
          <a:prstGeom prst="rect">
            <a:avLst/>
          </a:prstGeom>
          <a:solidFill>
            <a:schemeClr val="accent3">
              <a:lumMod val="75000"/>
              <a:alpha val="30000"/>
            </a:schemeClr>
          </a:solidFill>
        </p:spPr>
        <p:txBody>
          <a:bodyPr wrap="square">
            <a:spAutoFit/>
          </a:bodyPr>
          <a:lstStyle/>
          <a:p>
            <a:pPr algn="ctr"/>
            <a:r>
              <a:rPr lang="en-GB" sz="3000" dirty="0">
                <a:solidFill>
                  <a:srgbClr val="000000"/>
                </a:solidFill>
              </a:rPr>
              <a:t>Vascular damage</a:t>
            </a:r>
          </a:p>
          <a:p>
            <a:pPr algn="ctr"/>
            <a:r>
              <a:rPr lang="en-GB" sz="3000" dirty="0">
                <a:solidFill>
                  <a:srgbClr val="000000"/>
                </a:solidFill>
              </a:rPr>
              <a:t>and angiogenic response</a:t>
            </a:r>
          </a:p>
        </p:txBody>
      </p:sp>
      <p:sp>
        <p:nvSpPr>
          <p:cNvPr id="12" name="Rectangle 11">
            <a:extLst>
              <a:ext uri="{FF2B5EF4-FFF2-40B4-BE49-F238E27FC236}">
                <a16:creationId xmlns:a16="http://schemas.microsoft.com/office/drawing/2014/main" id="{B8FE7AFB-FAB8-4A4E-BE24-B4D29CD1EDD2}"/>
              </a:ext>
            </a:extLst>
          </p:cNvPr>
          <p:cNvSpPr/>
          <p:nvPr/>
        </p:nvSpPr>
        <p:spPr>
          <a:xfrm>
            <a:off x="3834238" y="2745502"/>
            <a:ext cx="4422002" cy="2123658"/>
          </a:xfrm>
          <a:prstGeom prst="rect">
            <a:avLst/>
          </a:prstGeom>
        </p:spPr>
        <p:txBody>
          <a:bodyPr wrap="square">
            <a:spAutoFit/>
          </a:bodyPr>
          <a:lstStyle/>
          <a:p>
            <a:pPr algn="ctr"/>
            <a:r>
              <a:rPr lang="en-US" sz="6000" dirty="0">
                <a:solidFill>
                  <a:srgbClr val="3366CC"/>
                </a:solidFill>
              </a:rPr>
              <a:t>SFRT</a:t>
            </a:r>
          </a:p>
          <a:p>
            <a:pPr algn="ctr"/>
            <a:r>
              <a:rPr lang="en-US" sz="2400" dirty="0">
                <a:solidFill>
                  <a:srgbClr val="3366CC"/>
                </a:solidFill>
              </a:rPr>
              <a:t>mechanisms</a:t>
            </a:r>
          </a:p>
          <a:p>
            <a:pPr algn="ctr"/>
            <a:r>
              <a:rPr lang="en-US" sz="2400" dirty="0">
                <a:solidFill>
                  <a:srgbClr val="3366CC"/>
                </a:solidFill>
              </a:rPr>
              <a:t>of better tumor control and sparing of normal tissue</a:t>
            </a:r>
            <a:endParaRPr lang="en-GB" sz="1400" dirty="0"/>
          </a:p>
        </p:txBody>
      </p:sp>
      <p:cxnSp>
        <p:nvCxnSpPr>
          <p:cNvPr id="13" name="Straight Arrow Connector 12">
            <a:extLst>
              <a:ext uri="{FF2B5EF4-FFF2-40B4-BE49-F238E27FC236}">
                <a16:creationId xmlns:a16="http://schemas.microsoft.com/office/drawing/2014/main" id="{E564471B-7614-4DDB-94AF-EA029CC7115C}"/>
              </a:ext>
            </a:extLst>
          </p:cNvPr>
          <p:cNvCxnSpPr>
            <a:cxnSpLocks/>
            <a:stCxn id="9" idx="2"/>
            <a:endCxn id="10" idx="0"/>
          </p:cNvCxnSpPr>
          <p:nvPr/>
        </p:nvCxnSpPr>
        <p:spPr>
          <a:xfrm>
            <a:off x="6096000" y="1678742"/>
            <a:ext cx="2844316" cy="3384082"/>
          </a:xfrm>
          <a:prstGeom prst="straightConnector1">
            <a:avLst/>
          </a:prstGeom>
          <a:ln w="76200">
            <a:solidFill>
              <a:srgbClr val="3366C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D9ECE83-FB38-4AB6-9DF3-FC13F1A5DE18}"/>
              </a:ext>
            </a:extLst>
          </p:cNvPr>
          <p:cNvCxnSpPr>
            <a:cxnSpLocks/>
            <a:stCxn id="10" idx="1"/>
            <a:endCxn id="11" idx="3"/>
          </p:cNvCxnSpPr>
          <p:nvPr/>
        </p:nvCxnSpPr>
        <p:spPr>
          <a:xfrm flipH="1">
            <a:off x="4943872" y="5570656"/>
            <a:ext cx="2376264" cy="0"/>
          </a:xfrm>
          <a:prstGeom prst="straightConnector1">
            <a:avLst/>
          </a:prstGeom>
          <a:ln w="76200">
            <a:solidFill>
              <a:srgbClr val="3366C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4E06392-2B34-49FF-B8E3-40F4FDD934EF}"/>
              </a:ext>
            </a:extLst>
          </p:cNvPr>
          <p:cNvCxnSpPr>
            <a:cxnSpLocks/>
            <a:stCxn id="9" idx="2"/>
            <a:endCxn id="11" idx="0"/>
          </p:cNvCxnSpPr>
          <p:nvPr/>
        </p:nvCxnSpPr>
        <p:spPr>
          <a:xfrm flipH="1">
            <a:off x="3359696" y="1678742"/>
            <a:ext cx="2736304" cy="3153250"/>
          </a:xfrm>
          <a:prstGeom prst="straightConnector1">
            <a:avLst/>
          </a:prstGeom>
          <a:ln w="76200">
            <a:solidFill>
              <a:srgbClr val="3366CC"/>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9598699"/>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p:txBody>
          <a:bodyPr/>
          <a:lstStyle/>
          <a:p>
            <a:r>
              <a:rPr lang="en-US" dirty="0"/>
              <a:t>Conclusions</a:t>
            </a:r>
            <a:endParaRPr lang="en-GB"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14</a:t>
            </a:fld>
            <a:endParaRPr lang="en-US" dirty="0"/>
          </a:p>
        </p:txBody>
      </p:sp>
      <p:sp>
        <p:nvSpPr>
          <p:cNvPr id="7" name="Content Placeholder 2">
            <a:extLst>
              <a:ext uri="{FF2B5EF4-FFF2-40B4-BE49-F238E27FC236}">
                <a16:creationId xmlns:a16="http://schemas.microsoft.com/office/drawing/2014/main" id="{B6D40505-2B9F-46D8-A209-F115933EC7AA}"/>
              </a:ext>
            </a:extLst>
          </p:cNvPr>
          <p:cNvSpPr>
            <a:spLocks noGrp="1"/>
          </p:cNvSpPr>
          <p:nvPr>
            <p:ph idx="1"/>
          </p:nvPr>
        </p:nvSpPr>
        <p:spPr>
          <a:xfrm>
            <a:off x="479376" y="1124744"/>
            <a:ext cx="11161240" cy="5112568"/>
          </a:xfrm>
        </p:spPr>
        <p:txBody>
          <a:bodyPr>
            <a:noAutofit/>
          </a:bodyPr>
          <a:lstStyle/>
          <a:p>
            <a:pPr algn="just">
              <a:buClr>
                <a:srgbClr val="000000"/>
              </a:buClr>
            </a:pPr>
            <a:r>
              <a:rPr lang="en-GB" sz="2800" dirty="0"/>
              <a:t>The </a:t>
            </a:r>
            <a:r>
              <a:rPr lang="en-GB" sz="2800" dirty="0">
                <a:solidFill>
                  <a:srgbClr val="FF0000"/>
                </a:solidFill>
              </a:rPr>
              <a:t>current system of radiation protection </a:t>
            </a:r>
            <a:r>
              <a:rPr lang="en-GB" sz="2800" dirty="0"/>
              <a:t>is </a:t>
            </a:r>
            <a:r>
              <a:rPr lang="en-GB" sz="2800" dirty="0">
                <a:solidFill>
                  <a:srgbClr val="FF0000"/>
                </a:solidFill>
              </a:rPr>
              <a:t>conservative</a:t>
            </a:r>
            <a:r>
              <a:rPr lang="en-GB" sz="2800" dirty="0"/>
              <a:t>, and </a:t>
            </a:r>
            <a:r>
              <a:rPr lang="en-GB" sz="2800" dirty="0">
                <a:solidFill>
                  <a:srgbClr val="FF0000"/>
                </a:solidFill>
              </a:rPr>
              <a:t>protects well humans and environment </a:t>
            </a:r>
            <a:r>
              <a:rPr lang="en-GB" sz="2800" dirty="0"/>
              <a:t>from harmful effects of ionising radiation.</a:t>
            </a:r>
          </a:p>
          <a:p>
            <a:pPr algn="just">
              <a:buClr>
                <a:srgbClr val="000000"/>
              </a:buClr>
            </a:pPr>
            <a:r>
              <a:rPr lang="en-US" sz="2800" dirty="0">
                <a:solidFill>
                  <a:srgbClr val="FF0000"/>
                </a:solidFill>
              </a:rPr>
              <a:t>Non-targeted effects</a:t>
            </a:r>
            <a:r>
              <a:rPr lang="en-US" sz="2800" dirty="0"/>
              <a:t> of ionizing radiations seems to be </a:t>
            </a:r>
            <a:r>
              <a:rPr lang="en-US" sz="2800" dirty="0">
                <a:solidFill>
                  <a:srgbClr val="FF0000"/>
                </a:solidFill>
              </a:rPr>
              <a:t>embedded in the system </a:t>
            </a:r>
            <a:r>
              <a:rPr lang="en-US" sz="2800" dirty="0"/>
              <a:t>and future mechanistic research are needed.</a:t>
            </a:r>
          </a:p>
          <a:p>
            <a:pPr algn="just">
              <a:buClr>
                <a:srgbClr val="000000"/>
              </a:buClr>
            </a:pPr>
            <a:r>
              <a:rPr lang="en-US" sz="2800" dirty="0">
                <a:solidFill>
                  <a:srgbClr val="FF0000"/>
                </a:solidFill>
              </a:rPr>
              <a:t>Radiation sensitivity and susceptibility </a:t>
            </a:r>
            <a:r>
              <a:rPr lang="en-US" sz="2800" dirty="0"/>
              <a:t>in humans </a:t>
            </a:r>
            <a:r>
              <a:rPr lang="en-US" sz="2800" dirty="0">
                <a:solidFill>
                  <a:srgbClr val="FF0000"/>
                </a:solidFill>
              </a:rPr>
              <a:t>might contribute</a:t>
            </a:r>
            <a:r>
              <a:rPr lang="en-US" sz="2800" dirty="0"/>
              <a:t> to radiation safety standards, but more mechanistic and methodological studies are needed.</a:t>
            </a:r>
          </a:p>
          <a:p>
            <a:pPr algn="just">
              <a:buClr>
                <a:srgbClr val="000000"/>
              </a:buClr>
            </a:pPr>
            <a:r>
              <a:rPr lang="en-GB" sz="2800" dirty="0">
                <a:solidFill>
                  <a:srgbClr val="FF0000"/>
                </a:solidFill>
              </a:rPr>
              <a:t>Spatially Fractionated Radiotherapy</a:t>
            </a:r>
            <a:r>
              <a:rPr lang="en-GB" sz="2800" dirty="0"/>
              <a:t> regiments, which are arguably based on </a:t>
            </a:r>
            <a:r>
              <a:rPr lang="en-GB" sz="2800" dirty="0">
                <a:solidFill>
                  <a:srgbClr val="FF0000"/>
                </a:solidFill>
              </a:rPr>
              <a:t>bystander </a:t>
            </a:r>
            <a:r>
              <a:rPr lang="en-GB" sz="2800" dirty="0"/>
              <a:t>and </a:t>
            </a:r>
            <a:r>
              <a:rPr lang="en-GB" sz="2800" dirty="0">
                <a:solidFill>
                  <a:srgbClr val="FF0000"/>
                </a:solidFill>
              </a:rPr>
              <a:t>abscopal effects</a:t>
            </a:r>
            <a:r>
              <a:rPr lang="en-GB" sz="2800" dirty="0"/>
              <a:t>,</a:t>
            </a:r>
            <a:r>
              <a:rPr lang="en-GB" sz="2800" dirty="0">
                <a:solidFill>
                  <a:srgbClr val="FF0000"/>
                </a:solidFill>
              </a:rPr>
              <a:t> </a:t>
            </a:r>
            <a:r>
              <a:rPr lang="en-GB" sz="2800" dirty="0"/>
              <a:t>are used in Radiation Oncology, although biological mechanisms are not well understood.</a:t>
            </a:r>
          </a:p>
          <a:p>
            <a:pPr algn="just"/>
            <a:endParaRPr lang="en-GB" sz="2800" dirty="0"/>
          </a:p>
        </p:txBody>
      </p:sp>
    </p:spTree>
    <p:extLst>
      <p:ext uri="{BB962C8B-B14F-4D97-AF65-F5344CB8AC3E}">
        <p14:creationId xmlns:p14="http://schemas.microsoft.com/office/powerpoint/2010/main" val="1289342577"/>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subTnLst>
                                    <p:animClr clrSpc="rgb" dir="cw">
                                      <p:cBhvr override="childStyle">
                                        <p:cTn dur="1" fill="hold" display="0" masterRel="nextClick" afterEffect="1"/>
                                        <p:tgtEl>
                                          <p:spTgt spid="7">
                                            <p:txEl>
                                              <p:pRg st="0" end="0"/>
                                            </p:txEl>
                                          </p:spTgt>
                                        </p:tgtEl>
                                        <p:attrNameLst>
                                          <p:attrName>ppt_c</p:attrName>
                                        </p:attrNameLst>
                                      </p:cBhvr>
                                      <p:to>
                                        <a:schemeClr val="accent1"/>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subTnLst>
                                    <p:animClr clrSpc="rgb" dir="cw">
                                      <p:cBhvr override="childStyle">
                                        <p:cTn dur="1" fill="hold" display="0" masterRel="nextClick" afterEffect="1"/>
                                        <p:tgtEl>
                                          <p:spTgt spid="7">
                                            <p:txEl>
                                              <p:pRg st="1" end="1"/>
                                            </p:txEl>
                                          </p:spTgt>
                                        </p:tgtEl>
                                        <p:attrNameLst>
                                          <p:attrName>ppt_c</p:attrName>
                                        </p:attrNameLst>
                                      </p:cBhvr>
                                      <p:to>
                                        <a:schemeClr val="accent1"/>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subTnLst>
                                    <p:animClr clrSpc="rgb" dir="cw">
                                      <p:cBhvr override="childStyle">
                                        <p:cTn dur="1" fill="hold" display="0" masterRel="nextClick" afterEffect="1"/>
                                        <p:tgtEl>
                                          <p:spTgt spid="7">
                                            <p:txEl>
                                              <p:pRg st="2" end="2"/>
                                            </p:txEl>
                                          </p:spTgt>
                                        </p:tgtEl>
                                        <p:attrNameLst>
                                          <p:attrName>ppt_c</p:attrName>
                                        </p:attrNameLst>
                                      </p:cBhvr>
                                      <p:to>
                                        <a:schemeClr val="accent1"/>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subTnLst>
                                    <p:animClr clrSpc="rgb" dir="cw">
                                      <p:cBhvr override="childStyle">
                                        <p:cTn dur="1" fill="hold" display="0" masterRel="nextClick" afterEffect="1"/>
                                        <p:tgtEl>
                                          <p:spTgt spid="7">
                                            <p:txEl>
                                              <p:pRg st="3" end="3"/>
                                            </p:txEl>
                                          </p:spTgt>
                                        </p:tgtEl>
                                        <p:attrNameLst>
                                          <p:attrName>ppt_c</p:attrName>
                                        </p:attrNameLst>
                                      </p:cBhvr>
                                      <p:to>
                                        <a:schemeClr val="accent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2" y="5796711"/>
            <a:ext cx="11425271" cy="1080120"/>
          </a:xfrm>
        </p:spPr>
        <p:txBody>
          <a:bodyPr>
            <a:normAutofit/>
          </a:bodyPr>
          <a:lstStyle/>
          <a:p>
            <a:r>
              <a:rPr lang="en-US" sz="4400" b="0" i="1" dirty="0">
                <a:latin typeface="Times" panose="02020603050405020304" pitchFamily="18" charset="0"/>
              </a:rPr>
              <a:t>Thank you for your attention</a:t>
            </a:r>
            <a:r>
              <a:rPr lang="en-GB" sz="4400" b="0" i="1" dirty="0">
                <a:latin typeface="Times" panose="02020603050405020304" pitchFamily="18" charset="0"/>
              </a:rPr>
              <a:t>!</a:t>
            </a:r>
          </a:p>
        </p:txBody>
      </p:sp>
      <p:pic>
        <p:nvPicPr>
          <p:cNvPr id="4" name="Picture 8" descr="http://www.jewishjournal.com/images/articles/world_IAEA_11811-584.jpg"/>
          <p:cNvPicPr>
            <a:picLocks noChangeAspect="1" noChangeArrowheads="1"/>
          </p:cNvPicPr>
          <p:nvPr/>
        </p:nvPicPr>
        <p:blipFill rotWithShape="1">
          <a:blip r:embed="rId3">
            <a:extLst>
              <a:ext uri="{28A0092B-C50C-407E-A947-70E740481C1C}">
                <a14:useLocalDpi xmlns:a14="http://schemas.microsoft.com/office/drawing/2010/main" val="0"/>
              </a:ext>
            </a:extLst>
          </a:blip>
          <a:srcRect l="6464"/>
          <a:stretch/>
        </p:blipFill>
        <p:spPr bwMode="auto">
          <a:xfrm>
            <a:off x="2279576" y="1022559"/>
            <a:ext cx="4042707" cy="266429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npsglobal.org/eng/images/stories/iaea%20headquat.jpg"/>
          <p:cNvPicPr>
            <a:picLocks noChangeAspect="1" noChangeArrowheads="1"/>
          </p:cNvPicPr>
          <p:nvPr/>
        </p:nvPicPr>
        <p:blipFill rotWithShape="1">
          <a:blip r:embed="rId4">
            <a:extLst>
              <a:ext uri="{28A0092B-C50C-407E-A947-70E740481C1C}">
                <a14:useLocalDpi xmlns:a14="http://schemas.microsoft.com/office/drawing/2010/main" val="0"/>
              </a:ext>
            </a:extLst>
          </a:blip>
          <a:srcRect l="5776" r="3588"/>
          <a:stretch/>
        </p:blipFill>
        <p:spPr bwMode="auto">
          <a:xfrm>
            <a:off x="6408303" y="1022559"/>
            <a:ext cx="3637224" cy="266429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4946" t="28434" r="66231" b="14331"/>
          <a:stretch/>
        </p:blipFill>
        <p:spPr bwMode="auto">
          <a:xfrm>
            <a:off x="2279576" y="3773780"/>
            <a:ext cx="1787667" cy="21034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descr="C:\Backup141015\200613-171115\Pictures\IAEA\SP2015\StaffPartyIAEA190615.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6029" b="36029"/>
          <a:stretch/>
        </p:blipFill>
        <p:spPr bwMode="auto">
          <a:xfrm>
            <a:off x="4151783" y="3754416"/>
            <a:ext cx="2722795" cy="210349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C:\Backup141015\200613-171115\Pictures\IAEA\CM_ICARO2_20-220515\010.jp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3490" r="4953" b="6400"/>
          <a:stretch/>
        </p:blipFill>
        <p:spPr bwMode="auto">
          <a:xfrm>
            <a:off x="6959120" y="3754416"/>
            <a:ext cx="3086407" cy="2103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948039"/>
      </p:ext>
    </p:extLst>
  </p:cSld>
  <p:clrMapOvr>
    <a:masterClrMapping/>
  </p:clrMapOvr>
  <p:transition spd="slow">
    <p:cover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p:txBody>
          <a:bodyPr/>
          <a:lstStyle/>
          <a:p>
            <a:r>
              <a:rPr lang="en-US" dirty="0"/>
              <a:t>Introduction</a:t>
            </a:r>
            <a:endParaRPr lang="en-GB" dirty="0"/>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335361" y="1052736"/>
            <a:ext cx="11640741" cy="5400600"/>
          </a:xfrm>
        </p:spPr>
        <p:txBody>
          <a:bodyPr>
            <a:noAutofit/>
          </a:bodyPr>
          <a:lstStyle/>
          <a:p>
            <a:pPr algn="just"/>
            <a:r>
              <a:rPr lang="en-GB" sz="2800" dirty="0"/>
              <a:t>Radiation protection guidelines are covered internationally by </a:t>
            </a:r>
            <a:r>
              <a:rPr lang="en-GB" sz="2800" dirty="0">
                <a:solidFill>
                  <a:srgbClr val="FF0000"/>
                </a:solidFill>
              </a:rPr>
              <a:t>three main bodies</a:t>
            </a:r>
            <a:r>
              <a:rPr lang="en-GB" sz="2800" dirty="0"/>
              <a:t>.</a:t>
            </a:r>
          </a:p>
          <a:p>
            <a:pPr algn="just"/>
            <a:r>
              <a:rPr lang="en-GB" sz="2800" dirty="0"/>
              <a:t>The United Nations Scientific Committee on the Effects of Atomic Radiation (</a:t>
            </a:r>
            <a:r>
              <a:rPr lang="en-GB" sz="2800" dirty="0">
                <a:solidFill>
                  <a:srgbClr val="FF0000"/>
                </a:solidFill>
              </a:rPr>
              <a:t>UNSCEAR</a:t>
            </a:r>
            <a:r>
              <a:rPr lang="en-GB" sz="2800" dirty="0"/>
              <a:t>) </a:t>
            </a:r>
            <a:r>
              <a:rPr lang="en-GB" sz="2800" dirty="0">
                <a:solidFill>
                  <a:srgbClr val="FF0000"/>
                </a:solidFill>
              </a:rPr>
              <a:t>evaluates and summarizes scientific evidence </a:t>
            </a:r>
            <a:r>
              <a:rPr lang="en-GB" sz="2800" dirty="0"/>
              <a:t>related to sources and effects of ionizing radiation.</a:t>
            </a:r>
          </a:p>
          <a:p>
            <a:pPr algn="just"/>
            <a:r>
              <a:rPr lang="en-GB" sz="2800" dirty="0"/>
              <a:t>The International Commission on Radiological Protection (</a:t>
            </a:r>
            <a:r>
              <a:rPr lang="en-GB" sz="2800" dirty="0">
                <a:solidFill>
                  <a:srgbClr val="FF0000"/>
                </a:solidFill>
              </a:rPr>
              <a:t>ICRP</a:t>
            </a:r>
            <a:r>
              <a:rPr lang="en-GB" sz="2800" dirty="0"/>
              <a:t>) </a:t>
            </a:r>
            <a:r>
              <a:rPr lang="en-GB" sz="2800" dirty="0">
                <a:solidFill>
                  <a:srgbClr val="FF0000"/>
                </a:solidFill>
              </a:rPr>
              <a:t>translates this knowledge into radiation protection</a:t>
            </a:r>
            <a:r>
              <a:rPr lang="en-GB" sz="2800" dirty="0"/>
              <a:t>.</a:t>
            </a:r>
          </a:p>
          <a:p>
            <a:pPr algn="just"/>
            <a:r>
              <a:rPr lang="en-GB" sz="2800" dirty="0"/>
              <a:t>The International Atomic Energy Agency prepares the </a:t>
            </a:r>
            <a:r>
              <a:rPr lang="en-GB" sz="2800" dirty="0">
                <a:solidFill>
                  <a:srgbClr val="FF0000"/>
                </a:solidFill>
              </a:rPr>
              <a:t>IAEA Safety Standards</a:t>
            </a:r>
            <a:r>
              <a:rPr lang="en-GB" sz="2800" dirty="0"/>
              <a:t>.</a:t>
            </a:r>
          </a:p>
          <a:p>
            <a:pPr algn="just"/>
            <a:r>
              <a:rPr lang="en-GB" sz="2800" dirty="0"/>
              <a:t>These standards are </a:t>
            </a:r>
            <a:r>
              <a:rPr lang="en-GB" sz="2800" dirty="0">
                <a:solidFill>
                  <a:srgbClr val="FF0000"/>
                </a:solidFill>
              </a:rPr>
              <a:t>recommended for implementation </a:t>
            </a:r>
            <a:r>
              <a:rPr lang="en-GB" sz="2800" dirty="0"/>
              <a:t>in </a:t>
            </a:r>
            <a:r>
              <a:rPr lang="en-GB" sz="2800" dirty="0">
                <a:solidFill>
                  <a:srgbClr val="FF0000"/>
                </a:solidFill>
              </a:rPr>
              <a:t>national radiation safety systems</a:t>
            </a:r>
            <a:r>
              <a:rPr lang="en-GB" sz="2800" dirty="0"/>
              <a:t>.</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2</a:t>
            </a:fld>
            <a:endParaRPr lang="en-US" dirty="0"/>
          </a:p>
        </p:txBody>
      </p:sp>
    </p:spTree>
    <p:extLst>
      <p:ext uri="{BB962C8B-B14F-4D97-AF65-F5344CB8AC3E}">
        <p14:creationId xmlns:p14="http://schemas.microsoft.com/office/powerpoint/2010/main" val="758408846"/>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chemeClr val="accent1"/>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chemeClr val="accent1"/>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accent1"/>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chemeClr val="accent1"/>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accent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263352" y="188640"/>
            <a:ext cx="4320793" cy="864096"/>
          </a:xfrm>
        </p:spPr>
        <p:txBody>
          <a:bodyPr>
            <a:normAutofit fontScale="90000"/>
          </a:bodyPr>
          <a:lstStyle/>
          <a:p>
            <a:r>
              <a:rPr lang="en-US" dirty="0"/>
              <a:t>International system of radiotin protection</a:t>
            </a:r>
            <a:endParaRPr lang="en-GB"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3</a:t>
            </a:fld>
            <a:endParaRPr lang="en-US" dirty="0"/>
          </a:p>
        </p:txBody>
      </p:sp>
      <p:sp>
        <p:nvSpPr>
          <p:cNvPr id="10" name="Oval 9">
            <a:extLst>
              <a:ext uri="{FF2B5EF4-FFF2-40B4-BE49-F238E27FC236}">
                <a16:creationId xmlns:a16="http://schemas.microsoft.com/office/drawing/2014/main" id="{E5155FD7-2D65-4405-ABDA-751F319D6596}"/>
              </a:ext>
            </a:extLst>
          </p:cNvPr>
          <p:cNvSpPr>
            <a:spLocks noChangeAspect="1"/>
          </p:cNvSpPr>
          <p:nvPr/>
        </p:nvSpPr>
        <p:spPr>
          <a:xfrm>
            <a:off x="983746" y="3423997"/>
            <a:ext cx="2880006" cy="2880000"/>
          </a:xfrm>
          <a:prstGeom prst="ellipse">
            <a:avLst/>
          </a:prstGeom>
          <a:solidFill>
            <a:schemeClr val="accent6">
              <a:lumMod val="90000"/>
              <a:alpha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2300" dirty="0">
                <a:solidFill>
                  <a:srgbClr val="000000"/>
                </a:solidFill>
                <a:latin typeface="Arial" panose="020B0604020202020204" pitchFamily="34" charset="0"/>
                <a:cs typeface="Arial" panose="020B0604020202020204" pitchFamily="34" charset="0"/>
              </a:rPr>
              <a:t>UNSCEAR  evaluates </a:t>
            </a:r>
            <a:r>
              <a:rPr lang="en-GB" sz="2300" dirty="0">
                <a:solidFill>
                  <a:srgbClr val="000000"/>
                </a:solidFill>
                <a:latin typeface="Arial" panose="020B0604020202020204" pitchFamily="34" charset="0"/>
                <a:cs typeface="Arial" panose="020B0604020202020204" pitchFamily="34" charset="0"/>
              </a:rPr>
              <a:t>scientific evidence on effects of ionizing radiation</a:t>
            </a:r>
          </a:p>
        </p:txBody>
      </p:sp>
      <p:grpSp>
        <p:nvGrpSpPr>
          <p:cNvPr id="55" name="Group 54">
            <a:extLst>
              <a:ext uri="{FF2B5EF4-FFF2-40B4-BE49-F238E27FC236}">
                <a16:creationId xmlns:a16="http://schemas.microsoft.com/office/drawing/2014/main" id="{563E30CE-CF3A-4D47-AB97-7E2C509944AD}"/>
              </a:ext>
            </a:extLst>
          </p:cNvPr>
          <p:cNvGrpSpPr/>
          <p:nvPr/>
        </p:nvGrpSpPr>
        <p:grpSpPr>
          <a:xfrm>
            <a:off x="2423749" y="332976"/>
            <a:ext cx="5112097" cy="3091021"/>
            <a:chOff x="2423749" y="332976"/>
            <a:chExt cx="5112097" cy="3091021"/>
          </a:xfrm>
        </p:grpSpPr>
        <p:sp>
          <p:nvSpPr>
            <p:cNvPr id="11" name="Oval 10">
              <a:extLst>
                <a:ext uri="{FF2B5EF4-FFF2-40B4-BE49-F238E27FC236}">
                  <a16:creationId xmlns:a16="http://schemas.microsoft.com/office/drawing/2014/main" id="{F7DD3500-6048-4E28-853F-93F403A7A51C}"/>
                </a:ext>
              </a:extLst>
            </p:cNvPr>
            <p:cNvSpPr>
              <a:spLocks noChangeAspect="1"/>
            </p:cNvSpPr>
            <p:nvPr/>
          </p:nvSpPr>
          <p:spPr>
            <a:xfrm>
              <a:off x="4655840" y="332976"/>
              <a:ext cx="2880006" cy="2880000"/>
            </a:xfrm>
            <a:prstGeom prst="ellipse">
              <a:avLst/>
            </a:prstGeom>
            <a:solidFill>
              <a:schemeClr val="tx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300" dirty="0">
                  <a:solidFill>
                    <a:schemeClr val="bg1"/>
                  </a:solidFill>
                  <a:latin typeface="Arial" panose="020B0604020202020204" pitchFamily="34" charset="0"/>
                  <a:cs typeface="Arial" panose="020B0604020202020204" pitchFamily="34" charset="0"/>
                </a:rPr>
                <a:t>ICRP “</a:t>
              </a:r>
              <a:r>
                <a:rPr lang="en-GB" sz="2300" dirty="0">
                  <a:solidFill>
                    <a:schemeClr val="bg1"/>
                  </a:solidFill>
                  <a:latin typeface="Arial" panose="020B0604020202020204" pitchFamily="34" charset="0"/>
                  <a:cs typeface="Arial" panose="020B0604020202020204" pitchFamily="34" charset="0"/>
                </a:rPr>
                <a:t>issues </a:t>
              </a:r>
              <a:r>
                <a:rPr lang="en-GB" sz="2300" dirty="0" err="1">
                  <a:solidFill>
                    <a:schemeClr val="bg1"/>
                  </a:solidFill>
                  <a:latin typeface="Arial" panose="020B0604020202020204" pitchFamily="34" charset="0"/>
                  <a:cs typeface="Arial" panose="020B0604020202020204" pitchFamily="34" charset="0"/>
                </a:rPr>
                <a:t>recommenda-tions</a:t>
              </a:r>
              <a:r>
                <a:rPr lang="en-GB" sz="2300" dirty="0">
                  <a:solidFill>
                    <a:schemeClr val="bg1"/>
                  </a:solidFill>
                  <a:latin typeface="Arial" panose="020B0604020202020204" pitchFamily="34" charset="0"/>
                  <a:cs typeface="Arial" panose="020B0604020202020204" pitchFamily="34" charset="0"/>
                </a:rPr>
                <a:t> on all aspects of radiological protection”</a:t>
              </a:r>
            </a:p>
          </p:txBody>
        </p:sp>
        <p:cxnSp>
          <p:nvCxnSpPr>
            <p:cNvPr id="13" name="Straight Arrow Connector 12">
              <a:extLst>
                <a:ext uri="{FF2B5EF4-FFF2-40B4-BE49-F238E27FC236}">
                  <a16:creationId xmlns:a16="http://schemas.microsoft.com/office/drawing/2014/main" id="{293C1E67-8DE5-4AAA-96AA-EDC1649AEDA4}"/>
                </a:ext>
              </a:extLst>
            </p:cNvPr>
            <p:cNvCxnSpPr>
              <a:cxnSpLocks/>
              <a:stCxn id="10" idx="0"/>
              <a:endCxn id="11" idx="2"/>
            </p:cNvCxnSpPr>
            <p:nvPr/>
          </p:nvCxnSpPr>
          <p:spPr>
            <a:xfrm flipV="1">
              <a:off x="2423749" y="1772976"/>
              <a:ext cx="2232091" cy="165102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0BA532E1-6962-43BB-96D7-A512A16BE674}"/>
              </a:ext>
            </a:extLst>
          </p:cNvPr>
          <p:cNvGrpSpPr/>
          <p:nvPr/>
        </p:nvGrpSpPr>
        <p:grpSpPr>
          <a:xfrm>
            <a:off x="7535846" y="1772976"/>
            <a:ext cx="3672722" cy="4608352"/>
            <a:chOff x="7535846" y="1772976"/>
            <a:chExt cx="3672722" cy="4608352"/>
          </a:xfrm>
        </p:grpSpPr>
        <p:sp>
          <p:nvSpPr>
            <p:cNvPr id="12" name="Oval 11">
              <a:extLst>
                <a:ext uri="{FF2B5EF4-FFF2-40B4-BE49-F238E27FC236}">
                  <a16:creationId xmlns:a16="http://schemas.microsoft.com/office/drawing/2014/main" id="{310839DC-08C4-4F0E-819C-EEE62EBAC704}"/>
                </a:ext>
              </a:extLst>
            </p:cNvPr>
            <p:cNvSpPr>
              <a:spLocks noChangeAspect="1"/>
            </p:cNvSpPr>
            <p:nvPr/>
          </p:nvSpPr>
          <p:spPr>
            <a:xfrm>
              <a:off x="8328562" y="3501328"/>
              <a:ext cx="2880006" cy="2880000"/>
            </a:xfrm>
            <a:prstGeom prst="ellipse">
              <a:avLst/>
            </a:prstGeom>
            <a:solidFill>
              <a:schemeClr val="accent6">
                <a:lumMod val="90000"/>
                <a:alpha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2300" dirty="0">
                  <a:solidFill>
                    <a:srgbClr val="FF0000"/>
                  </a:solidFill>
                  <a:latin typeface="Arial" panose="020B0604020202020204" pitchFamily="34" charset="0"/>
                  <a:cs typeface="Arial" panose="020B0604020202020204" pitchFamily="34" charset="0"/>
                </a:rPr>
                <a:t>IAEA Safety Standards provides Safety Fundamentals, Requirements and Guides </a:t>
              </a:r>
              <a:endParaRPr lang="en-GB" sz="2300" dirty="0">
                <a:solidFill>
                  <a:srgbClr val="FF0000"/>
                </a:solidFill>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2D2717EB-7474-4DC2-A5DA-0A6D225BEAB9}"/>
                </a:ext>
              </a:extLst>
            </p:cNvPr>
            <p:cNvCxnSpPr>
              <a:cxnSpLocks/>
              <a:stCxn id="11" idx="6"/>
              <a:endCxn id="12" idx="0"/>
            </p:cNvCxnSpPr>
            <p:nvPr/>
          </p:nvCxnSpPr>
          <p:spPr>
            <a:xfrm>
              <a:off x="7535846" y="1772976"/>
              <a:ext cx="2232719" cy="1728352"/>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F5471D78-9D65-4FB7-B1F7-62B3A96F0CE7}"/>
              </a:ext>
            </a:extLst>
          </p:cNvPr>
          <p:cNvGrpSpPr/>
          <p:nvPr/>
        </p:nvGrpSpPr>
        <p:grpSpPr>
          <a:xfrm>
            <a:off x="4656154" y="3501328"/>
            <a:ext cx="3672408" cy="2880000"/>
            <a:chOff x="4656154" y="3501328"/>
            <a:chExt cx="3672408" cy="2880000"/>
          </a:xfrm>
        </p:grpSpPr>
        <p:cxnSp>
          <p:nvCxnSpPr>
            <p:cNvPr id="15" name="Straight Arrow Connector 14">
              <a:extLst>
                <a:ext uri="{FF2B5EF4-FFF2-40B4-BE49-F238E27FC236}">
                  <a16:creationId xmlns:a16="http://schemas.microsoft.com/office/drawing/2014/main" id="{C4EC3B8B-3BE7-4A75-85B1-A560EE800859}"/>
                </a:ext>
              </a:extLst>
            </p:cNvPr>
            <p:cNvCxnSpPr>
              <a:cxnSpLocks/>
            </p:cNvCxnSpPr>
            <p:nvPr/>
          </p:nvCxnSpPr>
          <p:spPr>
            <a:xfrm flipH="1">
              <a:off x="7536160" y="4941168"/>
              <a:ext cx="792402"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DE07F8CE-384B-4BD9-BBA7-1BCEAE88D370}"/>
                </a:ext>
              </a:extLst>
            </p:cNvPr>
            <p:cNvSpPr>
              <a:spLocks noChangeAspect="1"/>
            </p:cNvSpPr>
            <p:nvPr/>
          </p:nvSpPr>
          <p:spPr>
            <a:xfrm>
              <a:off x="4656154" y="3501328"/>
              <a:ext cx="2880006" cy="2880000"/>
            </a:xfrm>
            <a:prstGeom prst="rect">
              <a:avLst/>
            </a:prstGeom>
            <a:solidFill>
              <a:schemeClr val="accent3">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300" dirty="0">
                  <a:solidFill>
                    <a:srgbClr val="000000"/>
                  </a:solidFill>
                  <a:latin typeface="Arial" panose="020B0604020202020204" pitchFamily="34" charset="0"/>
                  <a:cs typeface="Arial" panose="020B0604020202020204" pitchFamily="34" charset="0"/>
                </a:rPr>
                <a:t>Establishment and maintenance of national legal, regulatory and organizational framework; adoption of regulations and guides</a:t>
              </a:r>
            </a:p>
          </p:txBody>
        </p:sp>
      </p:grpSp>
    </p:spTree>
    <p:extLst>
      <p:ext uri="{BB962C8B-B14F-4D97-AF65-F5344CB8AC3E}">
        <p14:creationId xmlns:p14="http://schemas.microsoft.com/office/powerpoint/2010/main" val="2530599866"/>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ipe(left)">
                                      <p:cBhvr>
                                        <p:cTn id="11" dur="500"/>
                                        <p:tgtEl>
                                          <p:spTgt spid="5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56"/>
                                        </p:tgtEl>
                                        <p:attrNameLst>
                                          <p:attrName>style.visibility</p:attrName>
                                        </p:attrNameLst>
                                      </p:cBhvr>
                                      <p:to>
                                        <p:strVal val="visible"/>
                                      </p:to>
                                    </p:set>
                                    <p:animEffect transition="in" filter="wipe(left)">
                                      <p:cBhvr>
                                        <p:cTn id="16" dur="500"/>
                                        <p:tgtEl>
                                          <p:spTgt spid="5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wipe(right)">
                                      <p:cBhvr>
                                        <p:cTn id="2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263352" y="116632"/>
            <a:ext cx="9865095" cy="864096"/>
          </a:xfrm>
        </p:spPr>
        <p:txBody>
          <a:bodyPr>
            <a:normAutofit fontScale="90000"/>
          </a:bodyPr>
          <a:lstStyle/>
          <a:p>
            <a:r>
              <a:rPr lang="en-US" dirty="0"/>
              <a:t>IAEA Safety Standards (as of September 2016)</a:t>
            </a:r>
            <a:br>
              <a:rPr lang="en-US" dirty="0"/>
            </a:br>
            <a:r>
              <a:rPr lang="en-GB" dirty="0"/>
              <a:t>protecting people and the environment</a:t>
            </a:r>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5663952" y="1124744"/>
            <a:ext cx="6312150" cy="2567166"/>
          </a:xfrm>
        </p:spPr>
        <p:txBody>
          <a:bodyPr>
            <a:noAutofit/>
          </a:bodyPr>
          <a:lstStyle/>
          <a:p>
            <a:pPr algn="just"/>
            <a:r>
              <a:rPr lang="en-GB" sz="2800" dirty="0"/>
              <a:t>The hierarchy of the Safety Standards begins with the </a:t>
            </a:r>
            <a:r>
              <a:rPr lang="en-GB" sz="2800" dirty="0">
                <a:solidFill>
                  <a:srgbClr val="0070C0"/>
                </a:solidFill>
              </a:rPr>
              <a:t>Fundamental Safety Principles</a:t>
            </a:r>
            <a:r>
              <a:rPr lang="en-GB" sz="2800" dirty="0"/>
              <a:t>, then the </a:t>
            </a:r>
            <a:r>
              <a:rPr lang="en-GB" sz="2800" dirty="0">
                <a:solidFill>
                  <a:srgbClr val="FF0000"/>
                </a:solidFill>
              </a:rPr>
              <a:t>Safety Requirements </a:t>
            </a:r>
            <a:r>
              <a:rPr lang="en-GB" sz="2800" dirty="0"/>
              <a:t>and finally the </a:t>
            </a:r>
            <a:r>
              <a:rPr lang="en-GB" sz="2800" dirty="0">
                <a:solidFill>
                  <a:srgbClr val="00B050"/>
                </a:solidFill>
              </a:rPr>
              <a:t>Safety Guides</a:t>
            </a:r>
            <a:r>
              <a:rPr lang="en-GB" sz="2800" dirty="0"/>
              <a:t>.</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4</a:t>
            </a:fld>
            <a:endParaRPr lang="en-US" dirty="0"/>
          </a:p>
        </p:txBody>
      </p:sp>
      <p:pic>
        <p:nvPicPr>
          <p:cNvPr id="9" name="Picture 8">
            <a:extLst>
              <a:ext uri="{FF2B5EF4-FFF2-40B4-BE49-F238E27FC236}">
                <a16:creationId xmlns:a16="http://schemas.microsoft.com/office/drawing/2014/main" id="{D46B99BB-F282-403D-8A35-CFA36AB2A90F}"/>
              </a:ext>
            </a:extLst>
          </p:cNvPr>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13251" b="18500"/>
          <a:stretch/>
        </p:blipFill>
        <p:spPr>
          <a:xfrm>
            <a:off x="263352" y="1124744"/>
            <a:ext cx="5697538" cy="5616624"/>
          </a:xfrm>
          <a:prstGeom prst="rect">
            <a:avLst/>
          </a:prstGeom>
        </p:spPr>
      </p:pic>
      <p:pic>
        <p:nvPicPr>
          <p:cNvPr id="12" name="Picture 11">
            <a:extLst>
              <a:ext uri="{FF2B5EF4-FFF2-40B4-BE49-F238E27FC236}">
                <a16:creationId xmlns:a16="http://schemas.microsoft.com/office/drawing/2014/main" id="{3E4AF704-295A-4E4F-86F1-4DB707E8A0D9}"/>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7251" t="84650" r="50000" b="1190"/>
          <a:stretch/>
        </p:blipFill>
        <p:spPr>
          <a:xfrm>
            <a:off x="5688641" y="4077072"/>
            <a:ext cx="2759243" cy="2480869"/>
          </a:xfrm>
          <a:prstGeom prst="rect">
            <a:avLst/>
          </a:prstGeom>
        </p:spPr>
      </p:pic>
      <p:sp>
        <p:nvSpPr>
          <p:cNvPr id="13" name="Content Placeholder 2">
            <a:extLst>
              <a:ext uri="{FF2B5EF4-FFF2-40B4-BE49-F238E27FC236}">
                <a16:creationId xmlns:a16="http://schemas.microsoft.com/office/drawing/2014/main" id="{8E993B77-89BB-4BF9-8BBA-FFB888D12EAF}"/>
              </a:ext>
            </a:extLst>
          </p:cNvPr>
          <p:cNvSpPr txBox="1">
            <a:spLocks/>
          </p:cNvSpPr>
          <p:nvPr/>
        </p:nvSpPr>
        <p:spPr>
          <a:xfrm>
            <a:off x="6096000" y="3356992"/>
            <a:ext cx="5760640" cy="939711"/>
          </a:xfrm>
          <a:prstGeom prst="rect">
            <a:avLst/>
          </a:prstGeom>
        </p:spPr>
        <p:txBody>
          <a:bodyPr vert="horz" lIns="91440" tIns="45720" rIns="91440" bIns="45720" rtlCol="0">
            <a:noAutofit/>
          </a:bodyPr>
          <a:lstStyle>
            <a:lvl1pPr marL="342891" indent="-342891" algn="l" defTabSz="914377" rtl="0" eaLnBrk="1" latinLnBrk="0" hangingPunct="1">
              <a:spcBef>
                <a:spcPct val="20000"/>
              </a:spcBef>
              <a:buFont typeface="Arial" panose="020B0604020202020204" pitchFamily="34" charset="0"/>
              <a:buChar char="•"/>
              <a:defRPr sz="3200" kern="1200">
                <a:solidFill>
                  <a:srgbClr val="000000"/>
                </a:solidFill>
                <a:latin typeface="Arial "/>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rgbClr val="000000"/>
                </a:solidFill>
                <a:latin typeface="Arial "/>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rgbClr val="000000"/>
                </a:solidFill>
                <a:latin typeface="Arial "/>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r>
              <a:rPr lang="en-GB" sz="2800" dirty="0"/>
              <a:t>The Safety Standards are produced with   the   </a:t>
            </a:r>
            <a:r>
              <a:rPr lang="en-GB" sz="2800" dirty="0">
                <a:solidFill>
                  <a:srgbClr val="FF0000"/>
                </a:solidFill>
              </a:rPr>
              <a:t>involvement</a:t>
            </a:r>
          </a:p>
        </p:txBody>
      </p:sp>
      <p:sp>
        <p:nvSpPr>
          <p:cNvPr id="14" name="Rectangle 13">
            <a:extLst>
              <a:ext uri="{FF2B5EF4-FFF2-40B4-BE49-F238E27FC236}">
                <a16:creationId xmlns:a16="http://schemas.microsoft.com/office/drawing/2014/main" id="{B2797410-7B62-45FB-91C3-3A91CE7E8C07}"/>
              </a:ext>
            </a:extLst>
          </p:cNvPr>
          <p:cNvSpPr/>
          <p:nvPr/>
        </p:nvSpPr>
        <p:spPr>
          <a:xfrm>
            <a:off x="8294186" y="4221088"/>
            <a:ext cx="3727449" cy="2246769"/>
          </a:xfrm>
          <a:prstGeom prst="rect">
            <a:avLst/>
          </a:prstGeom>
        </p:spPr>
        <p:txBody>
          <a:bodyPr wrap="square">
            <a:spAutoFit/>
          </a:bodyPr>
          <a:lstStyle/>
          <a:p>
            <a:pPr algn="just"/>
            <a:r>
              <a:rPr lang="en-GB" sz="2800" dirty="0">
                <a:solidFill>
                  <a:srgbClr val="000000"/>
                </a:solidFill>
              </a:rPr>
              <a:t>and </a:t>
            </a:r>
            <a:r>
              <a:rPr lang="en-GB" sz="2800" dirty="0">
                <a:solidFill>
                  <a:srgbClr val="FF0000"/>
                </a:solidFill>
              </a:rPr>
              <a:t>agreement</a:t>
            </a:r>
            <a:r>
              <a:rPr lang="en-GB" sz="2800" dirty="0">
                <a:solidFill>
                  <a:srgbClr val="000000"/>
                </a:solidFill>
              </a:rPr>
              <a:t> of </a:t>
            </a:r>
            <a:r>
              <a:rPr lang="en-GB" sz="2800" dirty="0">
                <a:solidFill>
                  <a:srgbClr val="FF0000"/>
                </a:solidFill>
              </a:rPr>
              <a:t>all IAEA Member States </a:t>
            </a:r>
            <a:r>
              <a:rPr lang="en-GB" sz="2800" dirty="0">
                <a:solidFill>
                  <a:srgbClr val="000000"/>
                </a:solidFill>
              </a:rPr>
              <a:t>and provide a </a:t>
            </a:r>
            <a:r>
              <a:rPr lang="en-GB" sz="2800" dirty="0">
                <a:solidFill>
                  <a:srgbClr val="FF0000"/>
                </a:solidFill>
              </a:rPr>
              <a:t>global reference for nuclear safety</a:t>
            </a:r>
            <a:r>
              <a:rPr lang="en-GB" sz="2800" dirty="0">
                <a:solidFill>
                  <a:srgbClr val="000000"/>
                </a:solidFill>
              </a:rPr>
              <a:t>.</a:t>
            </a:r>
          </a:p>
        </p:txBody>
      </p:sp>
      <p:grpSp>
        <p:nvGrpSpPr>
          <p:cNvPr id="23" name="Group 22">
            <a:extLst>
              <a:ext uri="{FF2B5EF4-FFF2-40B4-BE49-F238E27FC236}">
                <a16:creationId xmlns:a16="http://schemas.microsoft.com/office/drawing/2014/main" id="{54681337-85CC-4747-BB73-D140BE882ED7}"/>
              </a:ext>
            </a:extLst>
          </p:cNvPr>
          <p:cNvGrpSpPr/>
          <p:nvPr/>
        </p:nvGrpSpPr>
        <p:grpSpPr>
          <a:xfrm>
            <a:off x="327660" y="1162000"/>
            <a:ext cx="5644308" cy="5579367"/>
            <a:chOff x="2520210" y="1632838"/>
            <a:chExt cx="5597703" cy="5321380"/>
          </a:xfrm>
        </p:grpSpPr>
        <p:sp>
          <p:nvSpPr>
            <p:cNvPr id="24" name="Oval 23">
              <a:extLst>
                <a:ext uri="{FF2B5EF4-FFF2-40B4-BE49-F238E27FC236}">
                  <a16:creationId xmlns:a16="http://schemas.microsoft.com/office/drawing/2014/main" id="{4596570B-B374-42AA-9513-9B21F09FF58E}"/>
                </a:ext>
              </a:extLst>
            </p:cNvPr>
            <p:cNvSpPr/>
            <p:nvPr/>
          </p:nvSpPr>
          <p:spPr>
            <a:xfrm>
              <a:off x="2520210" y="1632838"/>
              <a:ext cx="5533926" cy="5321380"/>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5" name="Straight Arrow Connector 24">
              <a:extLst>
                <a:ext uri="{FF2B5EF4-FFF2-40B4-BE49-F238E27FC236}">
                  <a16:creationId xmlns:a16="http://schemas.microsoft.com/office/drawing/2014/main" id="{9420B60F-F527-443F-A7E3-FAB74C4B1933}"/>
                </a:ext>
              </a:extLst>
            </p:cNvPr>
            <p:cNvCxnSpPr>
              <a:cxnSpLocks/>
              <a:stCxn id="24" idx="5"/>
            </p:cNvCxnSpPr>
            <p:nvPr/>
          </p:nvCxnSpPr>
          <p:spPr>
            <a:xfrm>
              <a:off x="7243711" y="6174920"/>
              <a:ext cx="874202" cy="229872"/>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E85492A-42FD-49BE-9A8A-F4C901F60CD8}"/>
              </a:ext>
            </a:extLst>
          </p:cNvPr>
          <p:cNvGrpSpPr/>
          <p:nvPr/>
        </p:nvGrpSpPr>
        <p:grpSpPr>
          <a:xfrm>
            <a:off x="2124089" y="2954961"/>
            <a:ext cx="4043919" cy="2490262"/>
            <a:chOff x="2539676" y="3328580"/>
            <a:chExt cx="4010528" cy="2375114"/>
          </a:xfrm>
        </p:grpSpPr>
        <p:sp>
          <p:nvSpPr>
            <p:cNvPr id="16" name="Oval 15">
              <a:extLst>
                <a:ext uri="{FF2B5EF4-FFF2-40B4-BE49-F238E27FC236}">
                  <a16:creationId xmlns:a16="http://schemas.microsoft.com/office/drawing/2014/main" id="{7FCFF53E-626B-4FB3-8244-1CEE20C09EFF}"/>
                </a:ext>
              </a:extLst>
            </p:cNvPr>
            <p:cNvSpPr/>
            <p:nvPr/>
          </p:nvSpPr>
          <p:spPr>
            <a:xfrm>
              <a:off x="2539676" y="3328580"/>
              <a:ext cx="1944012" cy="19012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Arrow Connector 16">
              <a:extLst>
                <a:ext uri="{FF2B5EF4-FFF2-40B4-BE49-F238E27FC236}">
                  <a16:creationId xmlns:a16="http://schemas.microsoft.com/office/drawing/2014/main" id="{9B1804C3-4B34-4F49-8B02-A8B003BAFEAB}"/>
                </a:ext>
              </a:extLst>
            </p:cNvPr>
            <p:cNvCxnSpPr>
              <a:cxnSpLocks/>
              <a:stCxn id="16" idx="5"/>
            </p:cNvCxnSpPr>
            <p:nvPr/>
          </p:nvCxnSpPr>
          <p:spPr>
            <a:xfrm>
              <a:off x="4198994" y="4951414"/>
              <a:ext cx="2351210" cy="75228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6F16E189-2292-413B-8D07-BCE95218D7EB}"/>
              </a:ext>
            </a:extLst>
          </p:cNvPr>
          <p:cNvGrpSpPr/>
          <p:nvPr/>
        </p:nvGrpSpPr>
        <p:grpSpPr>
          <a:xfrm>
            <a:off x="2550939" y="3368899"/>
            <a:ext cx="3545061" cy="1410109"/>
            <a:chOff x="2550939" y="3368899"/>
            <a:chExt cx="3545061" cy="1410109"/>
          </a:xfrm>
        </p:grpSpPr>
        <p:sp>
          <p:nvSpPr>
            <p:cNvPr id="7" name="Oval 6">
              <a:extLst>
                <a:ext uri="{FF2B5EF4-FFF2-40B4-BE49-F238E27FC236}">
                  <a16:creationId xmlns:a16="http://schemas.microsoft.com/office/drawing/2014/main" id="{AB8E330E-E21D-4E1C-8365-6A5A901B036B}"/>
                </a:ext>
              </a:extLst>
            </p:cNvPr>
            <p:cNvSpPr/>
            <p:nvPr/>
          </p:nvSpPr>
          <p:spPr>
            <a:xfrm>
              <a:off x="2550939" y="3368899"/>
              <a:ext cx="1152128" cy="1152128"/>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 name="Straight Arrow Connector 9">
              <a:extLst>
                <a:ext uri="{FF2B5EF4-FFF2-40B4-BE49-F238E27FC236}">
                  <a16:creationId xmlns:a16="http://schemas.microsoft.com/office/drawing/2014/main" id="{CC94F34D-E092-46B0-BBC2-DB6CF43766C6}"/>
                </a:ext>
              </a:extLst>
            </p:cNvPr>
            <p:cNvCxnSpPr>
              <a:cxnSpLocks/>
              <a:stCxn id="7" idx="6"/>
            </p:cNvCxnSpPr>
            <p:nvPr/>
          </p:nvCxnSpPr>
          <p:spPr>
            <a:xfrm>
              <a:off x="3703067" y="3944963"/>
              <a:ext cx="2392933" cy="834045"/>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95313444"/>
      </p:ext>
    </p:extLst>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left)">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47328" y="44624"/>
            <a:ext cx="11377264" cy="864096"/>
          </a:xfrm>
        </p:spPr>
        <p:txBody>
          <a:bodyPr>
            <a:noAutofit/>
          </a:bodyPr>
          <a:lstStyle/>
          <a:p>
            <a:r>
              <a:rPr lang="en-GB" dirty="0"/>
              <a:t>UNSCEAR 2006 report: Effects of ionizing radiation</a:t>
            </a:r>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191344" y="980727"/>
            <a:ext cx="11784758" cy="5501997"/>
          </a:xfrm>
        </p:spPr>
        <p:txBody>
          <a:bodyPr>
            <a:noAutofit/>
          </a:bodyPr>
          <a:lstStyle/>
          <a:p>
            <a:pPr algn="just"/>
            <a:r>
              <a:rPr lang="en-GB" sz="2800" dirty="0"/>
              <a:t>Volume II, Annex C “</a:t>
            </a:r>
            <a:r>
              <a:rPr lang="en-GB" sz="2800" dirty="0">
                <a:solidFill>
                  <a:srgbClr val="FF0000"/>
                </a:solidFill>
              </a:rPr>
              <a:t>Non-targeted and delayed effects of exposure to ionizing radiation</a:t>
            </a:r>
            <a:r>
              <a:rPr lang="en-GB" sz="2800" dirty="0"/>
              <a:t>”</a:t>
            </a:r>
            <a:r>
              <a:rPr lang="ru-RU" sz="2800" dirty="0"/>
              <a:t> (</a:t>
            </a:r>
            <a:r>
              <a:rPr lang="en-US" sz="2800" dirty="0"/>
              <a:t>published in 2009).</a:t>
            </a:r>
          </a:p>
          <a:p>
            <a:pPr algn="just"/>
            <a:r>
              <a:rPr lang="en-US" sz="2800" dirty="0"/>
              <a:t>Comprehensive review of radiation induced </a:t>
            </a:r>
            <a:r>
              <a:rPr lang="en-US" sz="2800" dirty="0">
                <a:solidFill>
                  <a:srgbClr val="FF0000"/>
                </a:solidFill>
              </a:rPr>
              <a:t>bystander</a:t>
            </a:r>
            <a:r>
              <a:rPr lang="en-US" sz="2800" dirty="0"/>
              <a:t>, </a:t>
            </a:r>
            <a:r>
              <a:rPr lang="en-US" sz="2800" dirty="0">
                <a:solidFill>
                  <a:srgbClr val="FF0000"/>
                </a:solidFill>
              </a:rPr>
              <a:t>abscopal</a:t>
            </a:r>
            <a:r>
              <a:rPr lang="en-US" sz="2800" dirty="0"/>
              <a:t>  effects, </a:t>
            </a:r>
            <a:r>
              <a:rPr lang="en-US" sz="2800" dirty="0">
                <a:solidFill>
                  <a:srgbClr val="FF0000"/>
                </a:solidFill>
              </a:rPr>
              <a:t>genomic instability </a:t>
            </a:r>
            <a:r>
              <a:rPr lang="en-US" sz="2800" dirty="0"/>
              <a:t>and </a:t>
            </a:r>
            <a:r>
              <a:rPr lang="en-US" sz="2800" dirty="0">
                <a:solidFill>
                  <a:srgbClr val="FF0000"/>
                </a:solidFill>
              </a:rPr>
              <a:t>clastogenic factors</a:t>
            </a:r>
            <a:r>
              <a:rPr lang="en-US" sz="2800" dirty="0"/>
              <a:t>.</a:t>
            </a:r>
          </a:p>
          <a:p>
            <a:pPr algn="just"/>
            <a:r>
              <a:rPr lang="en-GB" sz="2800" dirty="0"/>
              <a:t>“…direct </a:t>
            </a:r>
            <a:r>
              <a:rPr lang="en-GB" sz="2800" dirty="0">
                <a:solidFill>
                  <a:srgbClr val="FF0000"/>
                </a:solidFill>
              </a:rPr>
              <a:t>epidemiological observations </a:t>
            </a:r>
            <a:r>
              <a:rPr lang="en-GB" sz="2800" dirty="0"/>
              <a:t>and associated </a:t>
            </a:r>
            <a:r>
              <a:rPr lang="en-GB" sz="2800" dirty="0">
                <a:solidFill>
                  <a:srgbClr val="FF0000"/>
                </a:solidFill>
              </a:rPr>
              <a:t>quantification of the health effects</a:t>
            </a:r>
            <a:r>
              <a:rPr lang="en-GB" sz="2800" dirty="0"/>
              <a:t> of radiation </a:t>
            </a:r>
            <a:r>
              <a:rPr lang="en-GB" sz="2800" dirty="0">
                <a:solidFill>
                  <a:srgbClr val="FF0000"/>
                </a:solidFill>
              </a:rPr>
              <a:t>incorporate all mechanistic elements</a:t>
            </a:r>
            <a:r>
              <a:rPr lang="en-GB" sz="2800" dirty="0"/>
              <a:t>, including the </a:t>
            </a:r>
            <a:r>
              <a:rPr lang="en-GB" sz="2800" dirty="0">
                <a:solidFill>
                  <a:srgbClr val="FF0000"/>
                </a:solidFill>
              </a:rPr>
              <a:t>targeted</a:t>
            </a:r>
            <a:r>
              <a:rPr lang="en-GB" sz="2800" dirty="0"/>
              <a:t> (direct) effects of irradiation as well as the </a:t>
            </a:r>
            <a:r>
              <a:rPr lang="en-GB" sz="2800" dirty="0">
                <a:solidFill>
                  <a:srgbClr val="FF0000"/>
                </a:solidFill>
              </a:rPr>
              <a:t>non-targeted</a:t>
            </a:r>
            <a:r>
              <a:rPr lang="en-GB" sz="2800" dirty="0"/>
              <a:t> and </a:t>
            </a:r>
            <a:r>
              <a:rPr lang="en-GB" sz="2800" dirty="0">
                <a:solidFill>
                  <a:srgbClr val="FF0000"/>
                </a:solidFill>
              </a:rPr>
              <a:t>delayed effects</a:t>
            </a:r>
            <a:r>
              <a:rPr lang="en-GB" sz="2800" dirty="0"/>
              <a:t>…”</a:t>
            </a:r>
            <a:endParaRPr lang="en-US" sz="2800" dirty="0"/>
          </a:p>
          <a:p>
            <a:pPr algn="just"/>
            <a:r>
              <a:rPr lang="en-GB" sz="2800" dirty="0"/>
              <a:t>“…the </a:t>
            </a:r>
            <a:r>
              <a:rPr lang="en-GB" sz="2800" dirty="0">
                <a:solidFill>
                  <a:srgbClr val="FF0000"/>
                </a:solidFill>
              </a:rPr>
              <a:t>data currently available do not require changes in radiation risk coefficients</a:t>
            </a:r>
            <a:r>
              <a:rPr lang="en-GB" sz="2800" dirty="0"/>
              <a:t> for </a:t>
            </a:r>
            <a:r>
              <a:rPr lang="en-GB" sz="2800" dirty="0">
                <a:solidFill>
                  <a:srgbClr val="FF0000"/>
                </a:solidFill>
              </a:rPr>
              <a:t>cancer</a:t>
            </a:r>
            <a:r>
              <a:rPr lang="en-GB" sz="2800" dirty="0"/>
              <a:t> and </a:t>
            </a:r>
            <a:r>
              <a:rPr lang="en-GB" sz="2800" dirty="0">
                <a:solidFill>
                  <a:srgbClr val="FF0000"/>
                </a:solidFill>
              </a:rPr>
              <a:t>hereditary effects </a:t>
            </a:r>
            <a:r>
              <a:rPr lang="en-GB" sz="2800" dirty="0"/>
              <a:t>of radiation </a:t>
            </a:r>
            <a:r>
              <a:rPr lang="en-GB" sz="2800" dirty="0">
                <a:solidFill>
                  <a:srgbClr val="FF0000"/>
                </a:solidFill>
              </a:rPr>
              <a:t>in humans</a:t>
            </a:r>
            <a:r>
              <a:rPr lang="en-GB" sz="2800" dirty="0"/>
              <a:t>.”</a:t>
            </a:r>
          </a:p>
          <a:p>
            <a:pPr algn="just">
              <a:buClr>
                <a:srgbClr val="000000"/>
              </a:buClr>
            </a:pPr>
            <a:r>
              <a:rPr lang="en-US" sz="2800" dirty="0">
                <a:solidFill>
                  <a:srgbClr val="FF0000"/>
                </a:solidFill>
              </a:rPr>
              <a:t>M</a:t>
            </a:r>
            <a:r>
              <a:rPr lang="en-GB" sz="2800" dirty="0">
                <a:solidFill>
                  <a:srgbClr val="FF0000"/>
                </a:solidFill>
              </a:rPr>
              <a:t>ore research </a:t>
            </a:r>
            <a:r>
              <a:rPr lang="en-GB" sz="2800" dirty="0"/>
              <a:t>are needed to “…provide </a:t>
            </a:r>
            <a:r>
              <a:rPr lang="en-GB" sz="2800" dirty="0">
                <a:solidFill>
                  <a:srgbClr val="FF0000"/>
                </a:solidFill>
              </a:rPr>
              <a:t>mechanistic insights </a:t>
            </a:r>
            <a:r>
              <a:rPr lang="en-GB" sz="2800" dirty="0"/>
              <a:t>into how radiation induces its observed health effects.”</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5</a:t>
            </a:fld>
            <a:endParaRPr lang="en-US" dirty="0"/>
          </a:p>
        </p:txBody>
      </p:sp>
    </p:spTree>
    <p:extLst>
      <p:ext uri="{BB962C8B-B14F-4D97-AF65-F5344CB8AC3E}">
        <p14:creationId xmlns:p14="http://schemas.microsoft.com/office/powerpoint/2010/main" val="56019944"/>
      </p:ext>
    </p:extLst>
  </p:cSld>
  <p:clrMapOvr>
    <a:masterClrMapping/>
  </p:clrMapOvr>
  <p:transition spd="slow">
    <p:cover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335361" y="116632"/>
            <a:ext cx="10944356" cy="864096"/>
          </a:xfrm>
        </p:spPr>
        <p:txBody>
          <a:bodyPr>
            <a:normAutofit fontScale="90000"/>
          </a:bodyPr>
          <a:lstStyle/>
          <a:p>
            <a:r>
              <a:rPr lang="en-GB" dirty="0"/>
              <a:t>Non-targeted effects of ionising radiation (NOTE) EURATOM Integrated Project 2006-2010</a:t>
            </a:r>
          </a:p>
        </p:txBody>
      </p:sp>
      <p:sp>
        <p:nvSpPr>
          <p:cNvPr id="3" name="Content Placeholder 2">
            <a:extLst>
              <a:ext uri="{FF2B5EF4-FFF2-40B4-BE49-F238E27FC236}">
                <a16:creationId xmlns:a16="http://schemas.microsoft.com/office/drawing/2014/main" id="{4241A102-FA04-4CDD-8F0D-626164200112}"/>
              </a:ext>
            </a:extLst>
          </p:cNvPr>
          <p:cNvSpPr>
            <a:spLocks noGrp="1"/>
          </p:cNvSpPr>
          <p:nvPr>
            <p:ph idx="1"/>
          </p:nvPr>
        </p:nvSpPr>
        <p:spPr>
          <a:xfrm>
            <a:off x="6503494" y="1628800"/>
            <a:ext cx="5497162" cy="4585760"/>
          </a:xfrm>
        </p:spPr>
        <p:txBody>
          <a:bodyPr>
            <a:noAutofit/>
          </a:bodyPr>
          <a:lstStyle/>
          <a:p>
            <a:pPr algn="just">
              <a:buClr>
                <a:srgbClr val="000000"/>
              </a:buClr>
            </a:pPr>
            <a:r>
              <a:rPr lang="en-GB" sz="2800" dirty="0">
                <a:solidFill>
                  <a:srgbClr val="FF0000"/>
                </a:solidFill>
              </a:rPr>
              <a:t>19</a:t>
            </a:r>
            <a:r>
              <a:rPr lang="en-GB" sz="2800" dirty="0"/>
              <a:t> partner organisations.</a:t>
            </a:r>
          </a:p>
          <a:p>
            <a:pPr algn="just">
              <a:buClr>
                <a:srgbClr val="000000"/>
              </a:buClr>
            </a:pPr>
            <a:r>
              <a:rPr lang="en-US" sz="2800" dirty="0">
                <a:solidFill>
                  <a:srgbClr val="FF0000"/>
                </a:solidFill>
              </a:rPr>
              <a:t>7</a:t>
            </a:r>
            <a:r>
              <a:rPr lang="en-GB" sz="2800" dirty="0"/>
              <a:t> workpackages.</a:t>
            </a:r>
          </a:p>
          <a:p>
            <a:pPr algn="just">
              <a:buClr>
                <a:srgbClr val="000000"/>
              </a:buClr>
            </a:pPr>
            <a:r>
              <a:rPr lang="en-GB" sz="2800" dirty="0">
                <a:solidFill>
                  <a:srgbClr val="FF0000"/>
                </a:solidFill>
              </a:rPr>
              <a:t>12M€ </a:t>
            </a:r>
            <a:r>
              <a:rPr lang="en-GB" sz="2800" dirty="0"/>
              <a:t>of budget.</a:t>
            </a:r>
          </a:p>
          <a:p>
            <a:pPr>
              <a:buClr>
                <a:srgbClr val="000000"/>
              </a:buClr>
            </a:pPr>
            <a:r>
              <a:rPr lang="en-GB" altLang="en-US" sz="2800" dirty="0"/>
              <a:t>The main aim was to investigate </a:t>
            </a:r>
            <a:r>
              <a:rPr lang="en-GB" altLang="en-US" sz="2800" dirty="0">
                <a:solidFill>
                  <a:srgbClr val="FF0000"/>
                </a:solidFill>
              </a:rPr>
              <a:t>mechanisms of non-targeted effects </a:t>
            </a:r>
            <a:r>
              <a:rPr lang="en-GB" altLang="en-US" sz="2800" dirty="0"/>
              <a:t>(bystander effects, genomic instability and adaptive response).</a:t>
            </a:r>
          </a:p>
          <a:p>
            <a:pPr>
              <a:buClr>
                <a:srgbClr val="000000"/>
              </a:buClr>
            </a:pPr>
            <a:r>
              <a:rPr lang="en-GB" altLang="en-US" sz="2800" dirty="0"/>
              <a:t>How they could </a:t>
            </a:r>
            <a:r>
              <a:rPr lang="en-GB" altLang="en-US" sz="2800" dirty="0">
                <a:solidFill>
                  <a:srgbClr val="FF0000"/>
                </a:solidFill>
              </a:rPr>
              <a:t>contribute</a:t>
            </a:r>
            <a:r>
              <a:rPr lang="en-GB" altLang="en-US" sz="2800" dirty="0"/>
              <a:t> to </a:t>
            </a:r>
            <a:r>
              <a:rPr lang="en-GB" altLang="en-US" sz="2800" dirty="0">
                <a:solidFill>
                  <a:srgbClr val="FF0000"/>
                </a:solidFill>
              </a:rPr>
              <a:t>radiation protection standards</a:t>
            </a:r>
            <a:r>
              <a:rPr lang="en-GB" altLang="en-US" sz="2800" dirty="0"/>
              <a:t>.</a:t>
            </a:r>
          </a:p>
          <a:p>
            <a:pPr algn="just"/>
            <a:endParaRPr lang="en-GB" sz="2800"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6</a:t>
            </a:fld>
            <a:endParaRPr lang="en-US" dirty="0"/>
          </a:p>
        </p:txBody>
      </p:sp>
      <p:pic>
        <p:nvPicPr>
          <p:cNvPr id="11" name="Picture 10">
            <a:extLst>
              <a:ext uri="{FF2B5EF4-FFF2-40B4-BE49-F238E27FC236}">
                <a16:creationId xmlns:a16="http://schemas.microsoft.com/office/drawing/2014/main" id="{FD7206EA-AF12-4CFD-9084-1E1C5F56F6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36" y="1435528"/>
            <a:ext cx="6408711" cy="4806533"/>
          </a:xfrm>
          <a:prstGeom prst="rect">
            <a:avLst/>
          </a:prstGeom>
        </p:spPr>
      </p:pic>
    </p:spTree>
    <p:extLst>
      <p:ext uri="{BB962C8B-B14F-4D97-AF65-F5344CB8AC3E}">
        <p14:creationId xmlns:p14="http://schemas.microsoft.com/office/powerpoint/2010/main" val="4251744854"/>
      </p:ext>
    </p:extLst>
  </p:cSld>
  <p:clrMapOvr>
    <a:masterClrMapping/>
  </p:clrMapOvr>
  <p:transition spd="slow">
    <p:cover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335361" y="116632"/>
            <a:ext cx="10801199" cy="1008112"/>
          </a:xfrm>
        </p:spPr>
        <p:txBody>
          <a:bodyPr>
            <a:normAutofit fontScale="90000"/>
          </a:bodyPr>
          <a:lstStyle/>
          <a:p>
            <a:r>
              <a:rPr lang="en-GB" dirty="0"/>
              <a:t>NOTE workshop “Conceptualisation of new paradigm”</a:t>
            </a:r>
            <a:br>
              <a:rPr lang="en-GB" dirty="0"/>
            </a:br>
            <a:r>
              <a:rPr lang="en-GB" dirty="0"/>
              <a:t>13-14 September 2008, Galway, Ireland</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7</a:t>
            </a:fld>
            <a:endParaRPr lang="en-US" dirty="0"/>
          </a:p>
        </p:txBody>
      </p:sp>
      <p:pic>
        <p:nvPicPr>
          <p:cNvPr id="11" name="Picture 10">
            <a:extLst>
              <a:ext uri="{FF2B5EF4-FFF2-40B4-BE49-F238E27FC236}">
                <a16:creationId xmlns:a16="http://schemas.microsoft.com/office/drawing/2014/main" id="{5832F1CB-782D-44F6-BA12-488576FA7EE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35" t="15409" b="20106"/>
          <a:stretch/>
        </p:blipFill>
        <p:spPr>
          <a:xfrm>
            <a:off x="407368" y="1358268"/>
            <a:ext cx="6336704" cy="3150852"/>
          </a:xfrm>
          <a:prstGeom prst="rect">
            <a:avLst/>
          </a:prstGeom>
        </p:spPr>
      </p:pic>
      <p:sp>
        <p:nvSpPr>
          <p:cNvPr id="12" name="Content Placeholder 2">
            <a:extLst>
              <a:ext uri="{FF2B5EF4-FFF2-40B4-BE49-F238E27FC236}">
                <a16:creationId xmlns:a16="http://schemas.microsoft.com/office/drawing/2014/main" id="{2CD6478E-4AA9-483E-BEEA-CC95482ABF8C}"/>
              </a:ext>
            </a:extLst>
          </p:cNvPr>
          <p:cNvSpPr>
            <a:spLocks noGrp="1"/>
          </p:cNvSpPr>
          <p:nvPr>
            <p:ph idx="1"/>
          </p:nvPr>
        </p:nvSpPr>
        <p:spPr>
          <a:xfrm>
            <a:off x="6816080" y="1358268"/>
            <a:ext cx="5112568" cy="3150852"/>
          </a:xfrm>
        </p:spPr>
        <p:txBody>
          <a:bodyPr>
            <a:noAutofit/>
          </a:bodyPr>
          <a:lstStyle/>
          <a:p>
            <a:pPr marL="0" indent="0" algn="just">
              <a:buClr>
                <a:srgbClr val="000000"/>
              </a:buClr>
              <a:buNone/>
            </a:pPr>
            <a:r>
              <a:rPr lang="en-GB" altLang="en-US" sz="2800" dirty="0"/>
              <a:t>The main conclusion was that </a:t>
            </a:r>
            <a:r>
              <a:rPr lang="en-GB" altLang="en-US" sz="2800" dirty="0">
                <a:solidFill>
                  <a:srgbClr val="FF0000"/>
                </a:solidFill>
              </a:rPr>
              <a:t>a new radiobiological paradigm</a:t>
            </a:r>
            <a:r>
              <a:rPr lang="en-GB" altLang="en-US" sz="2800" dirty="0"/>
              <a:t> cannot be formulated at the moment due to lack of consensus and </a:t>
            </a:r>
            <a:r>
              <a:rPr lang="en-GB" altLang="en-US" sz="2800" dirty="0">
                <a:solidFill>
                  <a:srgbClr val="FF0000"/>
                </a:solidFill>
              </a:rPr>
              <a:t>value of non-targeted effects for radiation protection is still uncertain</a:t>
            </a:r>
            <a:r>
              <a:rPr lang="en-GB" altLang="en-US" sz="2800" dirty="0"/>
              <a:t>.</a:t>
            </a:r>
          </a:p>
        </p:txBody>
      </p:sp>
      <p:pic>
        <p:nvPicPr>
          <p:cNvPr id="13" name="Picture 12">
            <a:extLst>
              <a:ext uri="{FF2B5EF4-FFF2-40B4-BE49-F238E27FC236}">
                <a16:creationId xmlns:a16="http://schemas.microsoft.com/office/drawing/2014/main" id="{040D70E8-5B35-4842-AF70-B18361B176CF}"/>
              </a:ext>
            </a:extLst>
          </p:cNvPr>
          <p:cNvPicPr>
            <a:picLocks noChangeAspect="1"/>
          </p:cNvPicPr>
          <p:nvPr/>
        </p:nvPicPr>
        <p:blipFill rotWithShape="1">
          <a:blip r:embed="rId3"/>
          <a:srcRect t="9375" b="9375"/>
          <a:stretch/>
        </p:blipFill>
        <p:spPr>
          <a:xfrm>
            <a:off x="5519936" y="4607496"/>
            <a:ext cx="6408712" cy="1735693"/>
          </a:xfrm>
          <a:prstGeom prst="rect">
            <a:avLst/>
          </a:prstGeom>
        </p:spPr>
      </p:pic>
      <p:sp>
        <p:nvSpPr>
          <p:cNvPr id="14" name="Content Placeholder 2">
            <a:extLst>
              <a:ext uri="{FF2B5EF4-FFF2-40B4-BE49-F238E27FC236}">
                <a16:creationId xmlns:a16="http://schemas.microsoft.com/office/drawing/2014/main" id="{E0CAE63C-555D-4F62-86CB-667C6FF98E4A}"/>
              </a:ext>
            </a:extLst>
          </p:cNvPr>
          <p:cNvSpPr txBox="1">
            <a:spLocks/>
          </p:cNvSpPr>
          <p:nvPr/>
        </p:nvSpPr>
        <p:spPr>
          <a:xfrm>
            <a:off x="407368" y="4581128"/>
            <a:ext cx="5040560" cy="1764984"/>
          </a:xfrm>
          <a:prstGeom prst="rect">
            <a:avLst/>
          </a:prstGeom>
        </p:spPr>
        <p:txBody>
          <a:bodyPr vert="horz" lIns="91440" tIns="45720" rIns="91440" bIns="45720" rtlCol="0">
            <a:noAutofit/>
          </a:bodyPr>
          <a:lstStyle>
            <a:lvl1pPr marL="342891" indent="-342891" algn="l" defTabSz="914377" rtl="0" eaLnBrk="1" latinLnBrk="0" hangingPunct="1">
              <a:spcBef>
                <a:spcPct val="20000"/>
              </a:spcBef>
              <a:buFont typeface="Arial" panose="020B0604020202020204" pitchFamily="34" charset="0"/>
              <a:buChar char="•"/>
              <a:defRPr sz="3200" kern="1200">
                <a:solidFill>
                  <a:srgbClr val="000000"/>
                </a:solidFill>
                <a:latin typeface="Arial "/>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rgbClr val="000000"/>
                </a:solidFill>
                <a:latin typeface="Arial "/>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rgbClr val="000000"/>
                </a:solidFill>
                <a:latin typeface="Arial "/>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Clr>
                <a:srgbClr val="000000"/>
              </a:buClr>
              <a:buNone/>
            </a:pPr>
            <a:r>
              <a:rPr lang="en-US" altLang="en-US" sz="2800" dirty="0"/>
              <a:t>A </a:t>
            </a:r>
            <a:r>
              <a:rPr lang="en-US" altLang="en-US" sz="2800" dirty="0">
                <a:solidFill>
                  <a:srgbClr val="FF0000"/>
                </a:solidFill>
              </a:rPr>
              <a:t>special issue </a:t>
            </a:r>
            <a:r>
              <a:rPr lang="en-US" altLang="en-US" sz="2800" dirty="0"/>
              <a:t>of </a:t>
            </a:r>
            <a:r>
              <a:rPr lang="en-US" altLang="en-US" sz="2800" dirty="0">
                <a:solidFill>
                  <a:srgbClr val="FF0000"/>
                </a:solidFill>
              </a:rPr>
              <a:t>Mutation Research</a:t>
            </a:r>
            <a:r>
              <a:rPr lang="en-US" altLang="en-US" sz="2800" dirty="0"/>
              <a:t> (</a:t>
            </a:r>
            <a:r>
              <a:rPr lang="en-US" altLang="en-US" sz="2800" b="1" dirty="0"/>
              <a:t>687</a:t>
            </a:r>
            <a:r>
              <a:rPr lang="en-US" altLang="en-US" sz="2800" dirty="0"/>
              <a:t>,1-2) with </a:t>
            </a:r>
            <a:r>
              <a:rPr lang="en-US" altLang="en-US" sz="2800" dirty="0">
                <a:solidFill>
                  <a:srgbClr val="FF0000"/>
                </a:solidFill>
              </a:rPr>
              <a:t>15 </a:t>
            </a:r>
            <a:r>
              <a:rPr lang="en-US" altLang="en-US" sz="2800" dirty="0"/>
              <a:t>papers and editorial was published in </a:t>
            </a:r>
            <a:r>
              <a:rPr lang="en-US" altLang="en-US" sz="2800" dirty="0">
                <a:solidFill>
                  <a:srgbClr val="FF0000"/>
                </a:solidFill>
              </a:rPr>
              <a:t>2010</a:t>
            </a:r>
            <a:r>
              <a:rPr lang="en-US" altLang="en-US" sz="2800" dirty="0"/>
              <a:t>.</a:t>
            </a:r>
            <a:endParaRPr lang="en-GB" altLang="en-US" sz="2800" dirty="0"/>
          </a:p>
        </p:txBody>
      </p:sp>
    </p:spTree>
    <p:extLst>
      <p:ext uri="{BB962C8B-B14F-4D97-AF65-F5344CB8AC3E}">
        <p14:creationId xmlns:p14="http://schemas.microsoft.com/office/powerpoint/2010/main" val="197320123"/>
      </p:ext>
    </p:extLst>
  </p:cSld>
  <p:clrMapOvr>
    <a:masterClrMapping/>
  </p:clrMapOvr>
  <p:transition spd="slow">
    <p:cover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p:txBody>
          <a:bodyPr>
            <a:normAutofit/>
          </a:bodyPr>
          <a:lstStyle/>
          <a:p>
            <a:r>
              <a:rPr lang="en-US" dirty="0"/>
              <a:t>“Position paper” of NOTE IP (2013)</a:t>
            </a:r>
            <a:endParaRPr lang="en-GB" dirty="0"/>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8</a:t>
            </a:fld>
            <a:endParaRPr lang="en-US" dirty="0"/>
          </a:p>
        </p:txBody>
      </p:sp>
      <p:pic>
        <p:nvPicPr>
          <p:cNvPr id="9" name="Content Placeholder 8">
            <a:extLst>
              <a:ext uri="{FF2B5EF4-FFF2-40B4-BE49-F238E27FC236}">
                <a16:creationId xmlns:a16="http://schemas.microsoft.com/office/drawing/2014/main" id="{AE8A9CC3-3FFA-4F5B-AA58-EF24301D825D}"/>
              </a:ext>
            </a:extLst>
          </p:cNvPr>
          <p:cNvPicPr>
            <a:picLocks noGrp="1" noChangeAspect="1"/>
          </p:cNvPicPr>
          <p:nvPr>
            <p:ph idx="1"/>
          </p:nvPr>
        </p:nvPicPr>
        <p:blipFill rotWithShape="1">
          <a:blip r:embed="rId2">
            <a:clrChange>
              <a:clrFrom>
                <a:srgbClr val="FFFFFF"/>
              </a:clrFrom>
              <a:clrTo>
                <a:srgbClr val="FFFFFF">
                  <a:alpha val="0"/>
                </a:srgbClr>
              </a:clrTo>
            </a:clrChange>
          </a:blip>
          <a:srcRect t="5614"/>
          <a:stretch/>
        </p:blipFill>
        <p:spPr>
          <a:xfrm>
            <a:off x="910565" y="3037710"/>
            <a:ext cx="10369152" cy="3631650"/>
          </a:xfrm>
          <a:prstGeom prst="rect">
            <a:avLst/>
          </a:prstGeom>
        </p:spPr>
      </p:pic>
      <p:sp>
        <p:nvSpPr>
          <p:cNvPr id="10" name="Content Placeholder 2">
            <a:extLst>
              <a:ext uri="{FF2B5EF4-FFF2-40B4-BE49-F238E27FC236}">
                <a16:creationId xmlns:a16="http://schemas.microsoft.com/office/drawing/2014/main" id="{9D7EB52B-3264-4CDB-9311-C68D9CFE74D7}"/>
              </a:ext>
            </a:extLst>
          </p:cNvPr>
          <p:cNvSpPr txBox="1">
            <a:spLocks/>
          </p:cNvSpPr>
          <p:nvPr/>
        </p:nvSpPr>
        <p:spPr>
          <a:xfrm>
            <a:off x="407368" y="1052736"/>
            <a:ext cx="11377264" cy="1800200"/>
          </a:xfrm>
          <a:prstGeom prst="rect">
            <a:avLst/>
          </a:prstGeom>
        </p:spPr>
        <p:txBody>
          <a:bodyPr vert="horz" lIns="91440" tIns="45720" rIns="91440" bIns="45720" rtlCol="0">
            <a:noAutofit/>
          </a:bodyPr>
          <a:lstStyle>
            <a:lvl1pPr marL="342891" indent="-342891" algn="l" defTabSz="914377" rtl="0" eaLnBrk="1" latinLnBrk="0" hangingPunct="1">
              <a:spcBef>
                <a:spcPct val="20000"/>
              </a:spcBef>
              <a:buFont typeface="Arial" panose="020B0604020202020204" pitchFamily="34" charset="0"/>
              <a:buChar char="•"/>
              <a:defRPr sz="3200" kern="1200">
                <a:solidFill>
                  <a:srgbClr val="000000"/>
                </a:solidFill>
                <a:latin typeface="Arial "/>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rgbClr val="000000"/>
                </a:solidFill>
                <a:latin typeface="Arial "/>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rgbClr val="000000"/>
                </a:solidFill>
                <a:latin typeface="Arial "/>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rgbClr val="000000"/>
                </a:solidFill>
                <a:latin typeface="Arial "/>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Clr>
                <a:srgbClr val="000000"/>
              </a:buClr>
              <a:buNone/>
            </a:pPr>
            <a:r>
              <a:rPr lang="en-GB" altLang="en-US" sz="2800" dirty="0"/>
              <a:t>It was concluded that the </a:t>
            </a:r>
            <a:r>
              <a:rPr lang="en-GB" altLang="en-US" sz="2800" dirty="0">
                <a:solidFill>
                  <a:srgbClr val="FF0000"/>
                </a:solidFill>
              </a:rPr>
              <a:t>precise mechanisms of non-targeted effects are not known </a:t>
            </a:r>
            <a:r>
              <a:rPr lang="en-GB" altLang="en-US" sz="2800" dirty="0"/>
              <a:t>and there is </a:t>
            </a:r>
            <a:r>
              <a:rPr lang="en-GB" altLang="en-US" sz="2800" dirty="0">
                <a:solidFill>
                  <a:srgbClr val="FF0000"/>
                </a:solidFill>
              </a:rPr>
              <a:t>no universally accepted biological model</a:t>
            </a:r>
            <a:r>
              <a:rPr lang="en-GB" altLang="en-US" sz="2800" dirty="0"/>
              <a:t>. Therefore these evidences has a </a:t>
            </a:r>
            <a:r>
              <a:rPr lang="en-GB" altLang="en-US" sz="2800" dirty="0">
                <a:solidFill>
                  <a:srgbClr val="FF0000"/>
                </a:solidFill>
              </a:rPr>
              <a:t>limited impact on radiation protection</a:t>
            </a:r>
            <a:r>
              <a:rPr lang="en-GB" altLang="en-US" sz="2800" dirty="0"/>
              <a:t>. Another conclusion was that </a:t>
            </a:r>
            <a:r>
              <a:rPr lang="en-GB" altLang="en-US" sz="2800" dirty="0">
                <a:solidFill>
                  <a:srgbClr val="FF0000"/>
                </a:solidFill>
              </a:rPr>
              <a:t>more mechanistic studies are needed</a:t>
            </a:r>
            <a:r>
              <a:rPr lang="en-GB" altLang="en-US" sz="2800" dirty="0"/>
              <a:t>.</a:t>
            </a:r>
          </a:p>
        </p:txBody>
      </p:sp>
    </p:spTree>
    <p:extLst>
      <p:ext uri="{BB962C8B-B14F-4D97-AF65-F5344CB8AC3E}">
        <p14:creationId xmlns:p14="http://schemas.microsoft.com/office/powerpoint/2010/main" val="1800625671"/>
      </p:ext>
    </p:extLst>
  </p:cSld>
  <p:clrMapOvr>
    <a:masterClrMapping/>
  </p:clrMapOvr>
  <p:transition spd="slow">
    <p:cover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8A270-557A-4AD7-8985-DACBED2732C5}"/>
              </a:ext>
            </a:extLst>
          </p:cNvPr>
          <p:cNvSpPr>
            <a:spLocks noGrp="1"/>
          </p:cNvSpPr>
          <p:nvPr>
            <p:ph type="title"/>
          </p:nvPr>
        </p:nvSpPr>
        <p:spPr>
          <a:xfrm>
            <a:off x="335361" y="116632"/>
            <a:ext cx="10657183" cy="864096"/>
          </a:xfrm>
        </p:spPr>
        <p:txBody>
          <a:bodyPr>
            <a:normAutofit fontScale="90000"/>
          </a:bodyPr>
          <a:lstStyle/>
          <a:p>
            <a:r>
              <a:rPr lang="en-US" dirty="0"/>
              <a:t>RASSC Topical Session: Individual Susceptibility to Radiation, 24 June 2015, IAEA HQs, Vienna</a:t>
            </a:r>
          </a:p>
        </p:txBody>
      </p:sp>
      <p:sp>
        <p:nvSpPr>
          <p:cNvPr id="4" name="Date Placeholder 3">
            <a:extLst>
              <a:ext uri="{FF2B5EF4-FFF2-40B4-BE49-F238E27FC236}">
                <a16:creationId xmlns:a16="http://schemas.microsoft.com/office/drawing/2014/main" id="{E9807CD1-9402-4864-88E1-8E1A1262B3AA}"/>
              </a:ext>
            </a:extLst>
          </p:cNvPr>
          <p:cNvSpPr>
            <a:spLocks noGrp="1"/>
          </p:cNvSpPr>
          <p:nvPr>
            <p:ph type="dt" sz="half" idx="10"/>
          </p:nvPr>
        </p:nvSpPr>
        <p:spPr/>
        <p:txBody>
          <a:bodyPr/>
          <a:lstStyle/>
          <a:p>
            <a:r>
              <a:rPr lang="en-US"/>
              <a:t>10/01/18</a:t>
            </a:r>
            <a:endParaRPr lang="en-US" dirty="0"/>
          </a:p>
        </p:txBody>
      </p:sp>
      <p:sp>
        <p:nvSpPr>
          <p:cNvPr id="5" name="Footer Placeholder 4">
            <a:extLst>
              <a:ext uri="{FF2B5EF4-FFF2-40B4-BE49-F238E27FC236}">
                <a16:creationId xmlns:a16="http://schemas.microsoft.com/office/drawing/2014/main" id="{B24EBDCF-B083-4D0B-A75A-71883BC30640}"/>
              </a:ext>
            </a:extLst>
          </p:cNvPr>
          <p:cNvSpPr>
            <a:spLocks noGrp="1"/>
          </p:cNvSpPr>
          <p:nvPr>
            <p:ph type="ftr" sz="quarter" idx="11"/>
          </p:nvPr>
        </p:nvSpPr>
        <p:spPr/>
        <p:txBody>
          <a:bodyPr/>
          <a:lstStyle/>
          <a:p>
            <a:r>
              <a:rPr lang="de-DE"/>
              <a:t>ANS/HPS, Tri-Cities WA, USA, OB</a:t>
            </a:r>
            <a:endParaRPr lang="en-US" dirty="0"/>
          </a:p>
        </p:txBody>
      </p:sp>
      <p:sp>
        <p:nvSpPr>
          <p:cNvPr id="6" name="Slide Number Placeholder 5">
            <a:extLst>
              <a:ext uri="{FF2B5EF4-FFF2-40B4-BE49-F238E27FC236}">
                <a16:creationId xmlns:a16="http://schemas.microsoft.com/office/drawing/2014/main" id="{8FC75EF3-B16A-49CF-8095-30EBB73E1A75}"/>
              </a:ext>
            </a:extLst>
          </p:cNvPr>
          <p:cNvSpPr>
            <a:spLocks noGrp="1"/>
          </p:cNvSpPr>
          <p:nvPr>
            <p:ph type="sldNum" sz="quarter" idx="12"/>
          </p:nvPr>
        </p:nvSpPr>
        <p:spPr/>
        <p:txBody>
          <a:bodyPr/>
          <a:lstStyle/>
          <a:p>
            <a:fld id="{23A0628E-C12F-4F8C-9895-BCD5E30100D3}" type="slidenum">
              <a:rPr lang="en-US" smtClean="0"/>
              <a:pPr/>
              <a:t>9</a:t>
            </a:fld>
            <a:endParaRPr lang="en-US" dirty="0"/>
          </a:p>
        </p:txBody>
      </p:sp>
      <p:sp>
        <p:nvSpPr>
          <p:cNvPr id="8" name="Content Placeholder 7">
            <a:extLst>
              <a:ext uri="{FF2B5EF4-FFF2-40B4-BE49-F238E27FC236}">
                <a16:creationId xmlns:a16="http://schemas.microsoft.com/office/drawing/2014/main" id="{BABB1442-0E0F-42F8-84A6-E5B36FD3D8C8}"/>
              </a:ext>
            </a:extLst>
          </p:cNvPr>
          <p:cNvSpPr>
            <a:spLocks noGrp="1"/>
          </p:cNvSpPr>
          <p:nvPr>
            <p:ph idx="1"/>
          </p:nvPr>
        </p:nvSpPr>
        <p:spPr>
          <a:xfrm>
            <a:off x="335361" y="1171235"/>
            <a:ext cx="11521279" cy="5138085"/>
          </a:xfrm>
        </p:spPr>
        <p:txBody>
          <a:bodyPr anchor="ctr" anchorCtr="0">
            <a:normAutofit fontScale="92500" lnSpcReduction="10000"/>
          </a:bodyPr>
          <a:lstStyle/>
          <a:p>
            <a:pPr algn="just">
              <a:spcBef>
                <a:spcPts val="600"/>
              </a:spcBef>
            </a:pPr>
            <a:r>
              <a:rPr lang="en-GB" sz="3000" dirty="0"/>
              <a:t>The Radiation Safety Standards Committee became interested in the potential of </a:t>
            </a:r>
            <a:r>
              <a:rPr lang="en-GB" sz="3000" dirty="0">
                <a:solidFill>
                  <a:srgbClr val="FF0000"/>
                </a:solidFill>
              </a:rPr>
              <a:t>individual susceptibility </a:t>
            </a:r>
            <a:r>
              <a:rPr lang="en-GB" sz="3000" dirty="0"/>
              <a:t>to </a:t>
            </a:r>
            <a:r>
              <a:rPr lang="en-GB" sz="3000" dirty="0">
                <a:solidFill>
                  <a:srgbClr val="FF0000"/>
                </a:solidFill>
              </a:rPr>
              <a:t>radiation protection </a:t>
            </a:r>
            <a:r>
              <a:rPr lang="en-GB" sz="3000" dirty="0"/>
              <a:t>and arranged a special session.</a:t>
            </a:r>
          </a:p>
          <a:p>
            <a:pPr algn="just">
              <a:spcBef>
                <a:spcPts val="600"/>
              </a:spcBef>
            </a:pPr>
            <a:r>
              <a:rPr lang="en-GB" sz="3000" dirty="0"/>
              <a:t>Drs Michel Bourguignon, Nicolas Foray, Bill Morgan and Gustavo Massera updated RASSC on the </a:t>
            </a:r>
            <a:r>
              <a:rPr lang="en-GB" sz="3000" dirty="0">
                <a:solidFill>
                  <a:srgbClr val="FF0000"/>
                </a:solidFill>
              </a:rPr>
              <a:t>latest research </a:t>
            </a:r>
            <a:r>
              <a:rPr lang="en-GB" sz="3000" dirty="0"/>
              <a:t>on </a:t>
            </a:r>
            <a:r>
              <a:rPr lang="en-GB" sz="3000" dirty="0">
                <a:solidFill>
                  <a:srgbClr val="FF0000"/>
                </a:solidFill>
              </a:rPr>
              <a:t>radiation sensitivity </a:t>
            </a:r>
            <a:r>
              <a:rPr lang="en-GB" sz="3000" dirty="0"/>
              <a:t>and </a:t>
            </a:r>
            <a:r>
              <a:rPr lang="en-GB" sz="3000" dirty="0">
                <a:solidFill>
                  <a:srgbClr val="FF0000"/>
                </a:solidFill>
              </a:rPr>
              <a:t>susceptibility</a:t>
            </a:r>
            <a:r>
              <a:rPr lang="en-GB" sz="3000" dirty="0"/>
              <a:t> in humans.</a:t>
            </a:r>
          </a:p>
          <a:p>
            <a:pPr algn="just">
              <a:spcBef>
                <a:spcPts val="600"/>
              </a:spcBef>
            </a:pPr>
            <a:r>
              <a:rPr lang="en-US" sz="3000" dirty="0"/>
              <a:t>T</a:t>
            </a:r>
            <a:r>
              <a:rPr lang="en-GB" sz="3000" dirty="0"/>
              <a:t>he main conclusion was that these phenomena </a:t>
            </a:r>
            <a:r>
              <a:rPr lang="en-GB" sz="3000" dirty="0">
                <a:solidFill>
                  <a:srgbClr val="FF0000"/>
                </a:solidFill>
              </a:rPr>
              <a:t>might</a:t>
            </a:r>
            <a:r>
              <a:rPr lang="en-GB" sz="3000" dirty="0"/>
              <a:t> affect Radiation Protection standards in </a:t>
            </a:r>
            <a:r>
              <a:rPr lang="en-GB" sz="3000" dirty="0">
                <a:solidFill>
                  <a:srgbClr val="FF0000"/>
                </a:solidFill>
              </a:rPr>
              <a:t>future,</a:t>
            </a:r>
            <a:r>
              <a:rPr lang="en-GB" sz="3000" dirty="0"/>
              <a:t> but </a:t>
            </a:r>
            <a:r>
              <a:rPr lang="en-GB" sz="3000" dirty="0">
                <a:solidFill>
                  <a:srgbClr val="FF0000"/>
                </a:solidFill>
              </a:rPr>
              <a:t>more research is needed</a:t>
            </a:r>
            <a:r>
              <a:rPr lang="en-GB" sz="3000" dirty="0"/>
              <a:t>.</a:t>
            </a:r>
          </a:p>
          <a:p>
            <a:pPr algn="just">
              <a:spcBef>
                <a:spcPts val="600"/>
              </a:spcBef>
              <a:spcAft>
                <a:spcPts val="1200"/>
              </a:spcAft>
            </a:pPr>
            <a:r>
              <a:rPr lang="en-GB" sz="3000" dirty="0"/>
              <a:t>Dr Morgan concluded in his presentation: “</a:t>
            </a:r>
            <a:r>
              <a:rPr lang="en-GB" sz="3000" dirty="0">
                <a:solidFill>
                  <a:srgbClr val="FF0000"/>
                </a:solidFill>
              </a:rPr>
              <a:t>LNT* conservative, but it works, we do not see a significant increase in cancer or non-cancer effects after radiation exposure(s)</a:t>
            </a:r>
            <a:r>
              <a:rPr lang="en-GB" sz="3000" dirty="0"/>
              <a:t>”.</a:t>
            </a:r>
            <a:endParaRPr lang="en-GB" sz="2200" dirty="0"/>
          </a:p>
        </p:txBody>
      </p:sp>
      <p:sp>
        <p:nvSpPr>
          <p:cNvPr id="3" name="Rectangle 2">
            <a:extLst>
              <a:ext uri="{FF2B5EF4-FFF2-40B4-BE49-F238E27FC236}">
                <a16:creationId xmlns:a16="http://schemas.microsoft.com/office/drawing/2014/main" id="{920578C2-408A-43C5-B017-8FD0DF1CA1F6}"/>
              </a:ext>
            </a:extLst>
          </p:cNvPr>
          <p:cNvSpPr/>
          <p:nvPr/>
        </p:nvSpPr>
        <p:spPr>
          <a:xfrm>
            <a:off x="695400" y="6207695"/>
            <a:ext cx="4248472" cy="461665"/>
          </a:xfrm>
          <a:prstGeom prst="rect">
            <a:avLst/>
          </a:prstGeom>
        </p:spPr>
        <p:txBody>
          <a:bodyPr wrap="square">
            <a:spAutoFit/>
          </a:bodyPr>
          <a:lstStyle/>
          <a:p>
            <a:pPr algn="just">
              <a:spcBef>
                <a:spcPts val="600"/>
              </a:spcBef>
              <a:spcAft>
                <a:spcPts val="1200"/>
              </a:spcAft>
            </a:pPr>
            <a:r>
              <a:rPr lang="en-GB" sz="2400" dirty="0">
                <a:solidFill>
                  <a:srgbClr val="000000"/>
                </a:solidFill>
              </a:rPr>
              <a:t>*Linear-Non-Threshold model</a:t>
            </a:r>
          </a:p>
        </p:txBody>
      </p:sp>
    </p:spTree>
    <p:extLst>
      <p:ext uri="{BB962C8B-B14F-4D97-AF65-F5344CB8AC3E}">
        <p14:creationId xmlns:p14="http://schemas.microsoft.com/office/powerpoint/2010/main" val="269331205"/>
      </p:ext>
    </p:extLst>
  </p:cSld>
  <p:clrMapOvr>
    <a:masterClrMapping/>
  </p:clrMapOvr>
  <p:transition spd="slow">
    <p:cover dir="d"/>
  </p:transition>
</p:sld>
</file>

<file path=ppt/theme/theme1.xml><?xml version="1.0" encoding="utf-8"?>
<a:theme xmlns:a="http://schemas.openxmlformats.org/drawingml/2006/main" name="IAEA">
  <a:themeElements>
    <a:clrScheme name="Custom 2">
      <a:dk1>
        <a:srgbClr val="003399"/>
      </a:dk1>
      <a:lt1>
        <a:sysClr val="window" lastClr="FFFFFF"/>
      </a:lt1>
      <a:dk2>
        <a:srgbClr val="3366CC"/>
      </a:dk2>
      <a:lt2>
        <a:srgbClr val="DBDBDD"/>
      </a:lt2>
      <a:accent1>
        <a:srgbClr val="6699CC"/>
      </a:accent1>
      <a:accent2>
        <a:srgbClr val="FF9900"/>
      </a:accent2>
      <a:accent3>
        <a:srgbClr val="99CC00"/>
      </a:accent3>
      <a:accent4>
        <a:srgbClr val="8681B8"/>
      </a:accent4>
      <a:accent5>
        <a:srgbClr val="32A14C"/>
      </a:accent5>
      <a:accent6>
        <a:srgbClr val="99CCFF"/>
      </a:accent6>
      <a:hlink>
        <a:srgbClr val="6699CC"/>
      </a:hlink>
      <a:folHlink>
        <a:srgbClr val="8681B8"/>
      </a:folHlink>
    </a:clrScheme>
    <a:fontScheme name="procureme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IAEA</Template>
  <TotalTime>14</TotalTime>
  <Words>1392</Words>
  <Application>Microsoft Office PowerPoint</Application>
  <PresentationFormat>Widescreen</PresentationFormat>
  <Paragraphs>136</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vt:lpstr>
      <vt:lpstr>Calibri</vt:lpstr>
      <vt:lpstr>Times</vt:lpstr>
      <vt:lpstr>Times New Roman</vt:lpstr>
      <vt:lpstr>IAEA</vt:lpstr>
      <vt:lpstr>Contribution of New Radiation Response Models to International Radiation Protection Guidelines</vt:lpstr>
      <vt:lpstr>Introduction</vt:lpstr>
      <vt:lpstr>International system of radiotin protection</vt:lpstr>
      <vt:lpstr>IAEA Safety Standards (as of September 2016) protecting people and the environment</vt:lpstr>
      <vt:lpstr>UNSCEAR 2006 report: Effects of ionizing radiation</vt:lpstr>
      <vt:lpstr>Non-targeted effects of ionising radiation (NOTE) EURATOM Integrated Project 2006-2010</vt:lpstr>
      <vt:lpstr>NOTE workshop “Conceptualisation of new paradigm” 13-14 September 2008, Galway, Ireland</vt:lpstr>
      <vt:lpstr>“Position paper” of NOTE IP (2013)</vt:lpstr>
      <vt:lpstr>RASSC Topical Session: Individual Susceptibility to Radiation, 24 June 2015, IAEA HQs, Vienna</vt:lpstr>
      <vt:lpstr>How to measure radiation sensitivity and susceptibility?</vt:lpstr>
      <vt:lpstr>Validity of LNT hypothesis</vt:lpstr>
      <vt:lpstr>Spatially Fractionated Radiotherapy</vt:lpstr>
      <vt:lpstr>Spatially Fractionated Radiotherapy mechanisms</vt:lpstr>
      <vt:lpstr>Conclusions</vt:lpstr>
      <vt:lpstr>Thank you for your attention!</vt:lpstr>
    </vt:vector>
  </TitlesOfParts>
  <Company>IAEA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BELYAKOV, Oleg</dc:creator>
  <cp:lastModifiedBy>Steve Baker</cp:lastModifiedBy>
  <cp:revision>72</cp:revision>
  <cp:lastPrinted>2015-12-18T15:27:41Z</cp:lastPrinted>
  <dcterms:created xsi:type="dcterms:W3CDTF">2018-06-10T11:43:40Z</dcterms:created>
  <dcterms:modified xsi:type="dcterms:W3CDTF">2018-10-01T18:17:18Z</dcterms:modified>
</cp:coreProperties>
</file>